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154880" y="1447920"/>
            <a:ext cx="8825400" cy="3329280"/>
          </a:xfrm>
          <a:prstGeom prst="rect">
            <a:avLst/>
          </a:prstGeom>
        </p:spPr>
        <p:txBody>
          <a:bodyPr lIns="0" rIns="0" tIns="0" bIns="0" anchor="ctr"/>
          <a:p>
            <a:endParaRPr b="0" lang="ru-RU" sz="1800" spc="-1" strike="noStrike">
              <a:solidFill>
                <a:srgbClr val="ffffff"/>
              </a:solidFill>
              <a:latin typeface="Century Gothic"/>
            </a:endParaRPr>
          </a:p>
        </p:txBody>
      </p:sp>
      <p:sp>
        <p:nvSpPr>
          <p:cNvPr id="33" name="PlaceHolder 2"/>
          <p:cNvSpPr>
            <a:spLocks noGrp="1"/>
          </p:cNvSpPr>
          <p:nvPr>
            <p:ph type="body"/>
          </p:nvPr>
        </p:nvSpPr>
        <p:spPr>
          <a:xfrm>
            <a:off x="609480" y="1604520"/>
            <a:ext cx="10972440" cy="189684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34" name="PlaceHolder 3"/>
          <p:cNvSpPr>
            <a:spLocks noGrp="1"/>
          </p:cNvSpPr>
          <p:nvPr>
            <p:ph type="body"/>
          </p:nvPr>
        </p:nvSpPr>
        <p:spPr>
          <a:xfrm>
            <a:off x="609480" y="3682080"/>
            <a:ext cx="10972440" cy="1896840"/>
          </a:xfrm>
          <a:prstGeom prst="rect">
            <a:avLst/>
          </a:prstGeom>
        </p:spPr>
        <p:txBody>
          <a:bodyPr lIns="0" rIns="0" tIns="0" bIns="0">
            <a:normAutofit/>
          </a:bodyPr>
          <a:p>
            <a:endParaRPr b="0" lang="ru-RU" sz="2000" spc="-1" strike="noStrike">
              <a:solidFill>
                <a:srgbClr val="ffffff"/>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154880" y="1447920"/>
            <a:ext cx="8825400" cy="3329280"/>
          </a:xfrm>
          <a:prstGeom prst="rect">
            <a:avLst/>
          </a:prstGeom>
        </p:spPr>
        <p:txBody>
          <a:bodyPr lIns="0" rIns="0" tIns="0" bIns="0" anchor="ctr"/>
          <a:p>
            <a:endParaRPr b="0" lang="ru-RU" sz="1800" spc="-1" strike="noStrike">
              <a:solidFill>
                <a:srgbClr val="ffffff"/>
              </a:solidFill>
              <a:latin typeface="Century Gothic"/>
            </a:endParaRPr>
          </a:p>
        </p:txBody>
      </p:sp>
      <p:sp>
        <p:nvSpPr>
          <p:cNvPr id="36"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37"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38" name="PlaceHolder 4"/>
          <p:cNvSpPr>
            <a:spLocks noGrp="1"/>
          </p:cNvSpPr>
          <p:nvPr>
            <p:ph type="body"/>
          </p:nvPr>
        </p:nvSpPr>
        <p:spPr>
          <a:xfrm>
            <a:off x="609480" y="3682080"/>
            <a:ext cx="5354280" cy="189684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39" name="PlaceHolder 5"/>
          <p:cNvSpPr>
            <a:spLocks noGrp="1"/>
          </p:cNvSpPr>
          <p:nvPr>
            <p:ph type="body"/>
          </p:nvPr>
        </p:nvSpPr>
        <p:spPr>
          <a:xfrm>
            <a:off x="6231960" y="3682080"/>
            <a:ext cx="5354280" cy="1896840"/>
          </a:xfrm>
          <a:prstGeom prst="rect">
            <a:avLst/>
          </a:prstGeom>
        </p:spPr>
        <p:txBody>
          <a:bodyPr lIns="0" rIns="0" tIns="0" bIns="0">
            <a:normAutofit/>
          </a:bodyPr>
          <a:p>
            <a:endParaRPr b="0" lang="ru-RU" sz="2000" spc="-1" strike="noStrike">
              <a:solidFill>
                <a:srgbClr val="ffffff"/>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154880" y="1447920"/>
            <a:ext cx="8825400" cy="3329280"/>
          </a:xfrm>
          <a:prstGeom prst="rect">
            <a:avLst/>
          </a:prstGeom>
        </p:spPr>
        <p:txBody>
          <a:bodyPr lIns="0" rIns="0" tIns="0" bIns="0" anchor="ctr"/>
          <a:p>
            <a:endParaRPr b="0" lang="ru-RU" sz="1800" spc="-1" strike="noStrike">
              <a:solidFill>
                <a:srgbClr val="ffffff"/>
              </a:solidFill>
              <a:latin typeface="Century Gothic"/>
            </a:endParaRPr>
          </a:p>
        </p:txBody>
      </p:sp>
      <p:sp>
        <p:nvSpPr>
          <p:cNvPr id="41" name="PlaceHolder 2"/>
          <p:cNvSpPr>
            <a:spLocks noGrp="1"/>
          </p:cNvSpPr>
          <p:nvPr>
            <p:ph type="body"/>
          </p:nvPr>
        </p:nvSpPr>
        <p:spPr>
          <a:xfrm>
            <a:off x="609480" y="1604520"/>
            <a:ext cx="3533040" cy="189684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42" name="PlaceHolder 3"/>
          <p:cNvSpPr>
            <a:spLocks noGrp="1"/>
          </p:cNvSpPr>
          <p:nvPr>
            <p:ph type="body"/>
          </p:nvPr>
        </p:nvSpPr>
        <p:spPr>
          <a:xfrm>
            <a:off x="4319640" y="1604520"/>
            <a:ext cx="3533040" cy="189684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43" name="PlaceHolder 4"/>
          <p:cNvSpPr>
            <a:spLocks noGrp="1"/>
          </p:cNvSpPr>
          <p:nvPr>
            <p:ph type="body"/>
          </p:nvPr>
        </p:nvSpPr>
        <p:spPr>
          <a:xfrm>
            <a:off x="8029800" y="1604520"/>
            <a:ext cx="3533040" cy="189684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44" name="PlaceHolder 5"/>
          <p:cNvSpPr>
            <a:spLocks noGrp="1"/>
          </p:cNvSpPr>
          <p:nvPr>
            <p:ph type="body"/>
          </p:nvPr>
        </p:nvSpPr>
        <p:spPr>
          <a:xfrm>
            <a:off x="609480" y="3682080"/>
            <a:ext cx="3533040" cy="189684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45" name="PlaceHolder 6"/>
          <p:cNvSpPr>
            <a:spLocks noGrp="1"/>
          </p:cNvSpPr>
          <p:nvPr>
            <p:ph type="body"/>
          </p:nvPr>
        </p:nvSpPr>
        <p:spPr>
          <a:xfrm>
            <a:off x="4319640" y="3682080"/>
            <a:ext cx="3533040" cy="189684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46" name="PlaceHolder 7"/>
          <p:cNvSpPr>
            <a:spLocks noGrp="1"/>
          </p:cNvSpPr>
          <p:nvPr>
            <p:ph type="body"/>
          </p:nvPr>
        </p:nvSpPr>
        <p:spPr>
          <a:xfrm>
            <a:off x="8029800" y="3682080"/>
            <a:ext cx="3533040" cy="1896840"/>
          </a:xfrm>
          <a:prstGeom prst="rect">
            <a:avLst/>
          </a:prstGeom>
        </p:spPr>
        <p:txBody>
          <a:bodyPr lIns="0" rIns="0" tIns="0" bIns="0">
            <a:normAutofit/>
          </a:bodyPr>
          <a:p>
            <a:endParaRPr b="0" lang="ru-RU" sz="2000" spc="-1" strike="noStrike">
              <a:solidFill>
                <a:srgbClr val="ffffff"/>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1154880" y="1447920"/>
            <a:ext cx="8825400" cy="3329280"/>
          </a:xfrm>
          <a:prstGeom prst="rect">
            <a:avLst/>
          </a:prstGeom>
        </p:spPr>
        <p:txBody>
          <a:bodyPr lIns="0" rIns="0" tIns="0" bIns="0" anchor="ctr"/>
          <a:p>
            <a:endParaRPr b="0" lang="ru-RU" sz="1800" spc="-1" strike="noStrike">
              <a:solidFill>
                <a:srgbClr val="ffffff"/>
              </a:solidFill>
              <a:latin typeface="Century Gothic"/>
            </a:endParaRPr>
          </a:p>
        </p:txBody>
      </p:sp>
      <p:sp>
        <p:nvSpPr>
          <p:cNvPr id="12"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154880" y="1447920"/>
            <a:ext cx="8825400" cy="3329280"/>
          </a:xfrm>
          <a:prstGeom prst="rect">
            <a:avLst/>
          </a:prstGeom>
        </p:spPr>
        <p:txBody>
          <a:bodyPr lIns="0" rIns="0" tIns="0" bIns="0" anchor="ctr"/>
          <a:p>
            <a:endParaRPr b="0" lang="ru-RU" sz="1800" spc="-1" strike="noStrike">
              <a:solidFill>
                <a:srgbClr val="ffffff"/>
              </a:solidFill>
              <a:latin typeface="Century Gothic"/>
            </a:endParaRPr>
          </a:p>
        </p:txBody>
      </p:sp>
      <p:sp>
        <p:nvSpPr>
          <p:cNvPr id="14" name="PlaceHolder 2"/>
          <p:cNvSpPr>
            <a:spLocks noGrp="1"/>
          </p:cNvSpPr>
          <p:nvPr>
            <p:ph type="body"/>
          </p:nvPr>
        </p:nvSpPr>
        <p:spPr>
          <a:xfrm>
            <a:off x="609480" y="1604520"/>
            <a:ext cx="10972440" cy="3977280"/>
          </a:xfrm>
          <a:prstGeom prst="rect">
            <a:avLst/>
          </a:prstGeom>
        </p:spPr>
        <p:txBody>
          <a:bodyPr lIns="0" rIns="0" tIns="0" bIns="0">
            <a:normAutofit/>
          </a:bodyPr>
          <a:p>
            <a:endParaRPr b="0" lang="ru-RU" sz="2000" spc="-1" strike="noStrike">
              <a:solidFill>
                <a:srgbClr val="ffffff"/>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154880" y="1447920"/>
            <a:ext cx="8825400" cy="3329280"/>
          </a:xfrm>
          <a:prstGeom prst="rect">
            <a:avLst/>
          </a:prstGeom>
        </p:spPr>
        <p:txBody>
          <a:bodyPr lIns="0" rIns="0" tIns="0" bIns="0" anchor="ctr"/>
          <a:p>
            <a:endParaRPr b="0" lang="ru-RU" sz="1800" spc="-1" strike="noStrike">
              <a:solidFill>
                <a:srgbClr val="ffffff"/>
              </a:solidFill>
              <a:latin typeface="Century Gothic"/>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17"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2000" spc="-1" strike="noStrike">
              <a:solidFill>
                <a:srgbClr val="ffffff"/>
              </a:solid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1154880" y="1447920"/>
            <a:ext cx="8825400" cy="3329280"/>
          </a:xfrm>
          <a:prstGeom prst="rect">
            <a:avLst/>
          </a:prstGeom>
        </p:spPr>
        <p:txBody>
          <a:bodyPr lIns="0" rIns="0" tIns="0" bIns="0" anchor="ctr"/>
          <a:p>
            <a:endParaRPr b="0" lang="ru-RU" sz="1800" spc="-1" strike="noStrike">
              <a:solidFill>
                <a:srgbClr val="ffffff"/>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1154880" y="2306880"/>
            <a:ext cx="8825400" cy="1371600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154880" y="1447920"/>
            <a:ext cx="8825400" cy="3329280"/>
          </a:xfrm>
          <a:prstGeom prst="rect">
            <a:avLst/>
          </a:prstGeom>
        </p:spPr>
        <p:txBody>
          <a:bodyPr lIns="0" rIns="0" tIns="0" bIns="0" anchor="ctr"/>
          <a:p>
            <a:endParaRPr b="0" lang="ru-RU" sz="1800" spc="-1" strike="noStrike">
              <a:solidFill>
                <a:srgbClr val="ffffff"/>
              </a:solidFill>
              <a:latin typeface="Century Gothic"/>
            </a:endParaRPr>
          </a:p>
        </p:txBody>
      </p:sp>
      <p:sp>
        <p:nvSpPr>
          <p:cNvPr id="21"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22" name="PlaceHolder 3"/>
          <p:cNvSpPr>
            <a:spLocks noGrp="1"/>
          </p:cNvSpPr>
          <p:nvPr>
            <p:ph type="body"/>
          </p:nvPr>
        </p:nvSpPr>
        <p:spPr>
          <a:xfrm>
            <a:off x="6231960" y="1604520"/>
            <a:ext cx="5354280" cy="397728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23" name="PlaceHolder 4"/>
          <p:cNvSpPr>
            <a:spLocks noGrp="1"/>
          </p:cNvSpPr>
          <p:nvPr>
            <p:ph type="body"/>
          </p:nvPr>
        </p:nvSpPr>
        <p:spPr>
          <a:xfrm>
            <a:off x="609480" y="3682080"/>
            <a:ext cx="5354280" cy="1896840"/>
          </a:xfrm>
          <a:prstGeom prst="rect">
            <a:avLst/>
          </a:prstGeom>
        </p:spPr>
        <p:txBody>
          <a:bodyPr lIns="0" rIns="0" tIns="0" bIns="0">
            <a:normAutofit/>
          </a:bodyPr>
          <a:p>
            <a:endParaRPr b="0" lang="ru-RU" sz="2000" spc="-1" strike="noStrike">
              <a:solidFill>
                <a:srgbClr val="ffffff"/>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154880" y="1447920"/>
            <a:ext cx="8825400" cy="3329280"/>
          </a:xfrm>
          <a:prstGeom prst="rect">
            <a:avLst/>
          </a:prstGeom>
        </p:spPr>
        <p:txBody>
          <a:bodyPr lIns="0" rIns="0" tIns="0" bIns="0" anchor="ctr"/>
          <a:p>
            <a:endParaRPr b="0" lang="ru-RU" sz="1800" spc="-1" strike="noStrike">
              <a:solidFill>
                <a:srgbClr val="ffffff"/>
              </a:solidFill>
              <a:latin typeface="Century Gothic"/>
            </a:endParaRPr>
          </a:p>
        </p:txBody>
      </p:sp>
      <p:sp>
        <p:nvSpPr>
          <p:cNvPr id="25" name="PlaceHolder 2"/>
          <p:cNvSpPr>
            <a:spLocks noGrp="1"/>
          </p:cNvSpPr>
          <p:nvPr>
            <p:ph type="body"/>
          </p:nvPr>
        </p:nvSpPr>
        <p:spPr>
          <a:xfrm>
            <a:off x="609480" y="1604520"/>
            <a:ext cx="5354280" cy="397728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26"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27" name="PlaceHolder 4"/>
          <p:cNvSpPr>
            <a:spLocks noGrp="1"/>
          </p:cNvSpPr>
          <p:nvPr>
            <p:ph type="body"/>
          </p:nvPr>
        </p:nvSpPr>
        <p:spPr>
          <a:xfrm>
            <a:off x="6231960" y="3682080"/>
            <a:ext cx="5354280" cy="1896840"/>
          </a:xfrm>
          <a:prstGeom prst="rect">
            <a:avLst/>
          </a:prstGeom>
        </p:spPr>
        <p:txBody>
          <a:bodyPr lIns="0" rIns="0" tIns="0" bIns="0">
            <a:normAutofit/>
          </a:bodyPr>
          <a:p>
            <a:endParaRPr b="0" lang="ru-RU" sz="2000" spc="-1" strike="noStrike">
              <a:solidFill>
                <a:srgbClr val="ffffff"/>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154880" y="1447920"/>
            <a:ext cx="8825400" cy="3329280"/>
          </a:xfrm>
          <a:prstGeom prst="rect">
            <a:avLst/>
          </a:prstGeom>
        </p:spPr>
        <p:txBody>
          <a:bodyPr lIns="0" rIns="0" tIns="0" bIns="0" anchor="ctr"/>
          <a:p>
            <a:endParaRPr b="0" lang="ru-RU" sz="1800" spc="-1" strike="noStrike">
              <a:solidFill>
                <a:srgbClr val="ffffff"/>
              </a:solidFill>
              <a:latin typeface="Century Gothic"/>
            </a:endParaRPr>
          </a:p>
        </p:txBody>
      </p:sp>
      <p:sp>
        <p:nvSpPr>
          <p:cNvPr id="29" name="PlaceHolder 2"/>
          <p:cNvSpPr>
            <a:spLocks noGrp="1"/>
          </p:cNvSpPr>
          <p:nvPr>
            <p:ph type="body"/>
          </p:nvPr>
        </p:nvSpPr>
        <p:spPr>
          <a:xfrm>
            <a:off x="609480" y="1604520"/>
            <a:ext cx="5354280" cy="189684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30" name="PlaceHolder 3"/>
          <p:cNvSpPr>
            <a:spLocks noGrp="1"/>
          </p:cNvSpPr>
          <p:nvPr>
            <p:ph type="body"/>
          </p:nvPr>
        </p:nvSpPr>
        <p:spPr>
          <a:xfrm>
            <a:off x="6231960" y="1604520"/>
            <a:ext cx="5354280" cy="1896840"/>
          </a:xfrm>
          <a:prstGeom prst="rect">
            <a:avLst/>
          </a:prstGeom>
        </p:spPr>
        <p:txBody>
          <a:bodyPr lIns="0" rIns="0" tIns="0" bIns="0">
            <a:normAutofit/>
          </a:bodyPr>
          <a:p>
            <a:endParaRPr b="0" lang="ru-RU" sz="2000" spc="-1" strike="noStrike">
              <a:solidFill>
                <a:srgbClr val="ffffff"/>
              </a:solidFill>
              <a:latin typeface="Century Gothic"/>
            </a:endParaRPr>
          </a:p>
        </p:txBody>
      </p:sp>
      <p:sp>
        <p:nvSpPr>
          <p:cNvPr id="31" name="PlaceHolder 4"/>
          <p:cNvSpPr>
            <a:spLocks noGrp="1"/>
          </p:cNvSpPr>
          <p:nvPr>
            <p:ph type="body"/>
          </p:nvPr>
        </p:nvSpPr>
        <p:spPr>
          <a:xfrm>
            <a:off x="609480" y="3682080"/>
            <a:ext cx="10972440" cy="1896840"/>
          </a:xfrm>
          <a:prstGeom prst="rect">
            <a:avLst/>
          </a:prstGeom>
        </p:spPr>
        <p:txBody>
          <a:bodyPr lIns="0" rIns="0" tIns="0" bIns="0">
            <a:normAutofit/>
          </a:bodyPr>
          <a:p>
            <a:endParaRPr b="0" lang="ru-RU" sz="2000" spc="-1" strike="noStrike">
              <a:solidFill>
                <a:srgbClr val="ffffff"/>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7" descr=""/>
          <p:cNvPicPr/>
          <p:nvPr/>
        </p:nvPicPr>
        <p:blipFill>
          <a:blip r:embed="rId3"/>
          <a:srcRect l="3610" t="0" r="0" b="0"/>
          <a:stretch/>
        </p:blipFill>
        <p:spPr>
          <a:xfrm>
            <a:off x="0" y="2669760"/>
            <a:ext cx="4036680" cy="4187880"/>
          </a:xfrm>
          <a:prstGeom prst="rect">
            <a:avLst/>
          </a:prstGeom>
          <a:ln>
            <a:noFill/>
          </a:ln>
        </p:spPr>
      </p:pic>
      <p:pic>
        <p:nvPicPr>
          <p:cNvPr id="1" name="Picture 6" descr=""/>
          <p:cNvPicPr/>
          <p:nvPr/>
        </p:nvPicPr>
        <p:blipFill>
          <a:blip r:embed="rId4"/>
          <a:srcRect l="35647" t="0" r="0" b="0"/>
          <a:stretch/>
        </p:blipFill>
        <p:spPr>
          <a:xfrm>
            <a:off x="0" y="2892240"/>
            <a:ext cx="1522080" cy="2365200"/>
          </a:xfrm>
          <a:prstGeom prst="rect">
            <a:avLst/>
          </a:prstGeom>
          <a:ln>
            <a:noFill/>
          </a:ln>
        </p:spPr>
      </p:pic>
      <p:sp>
        <p:nvSpPr>
          <p:cNvPr id="2" name="CustomShape 1"/>
          <p:cNvSpPr/>
          <p:nvPr/>
        </p:nvSpPr>
        <p:spPr>
          <a:xfrm>
            <a:off x="8609040" y="1676520"/>
            <a:ext cx="2819160" cy="2819160"/>
          </a:xfrm>
          <a:prstGeom prst="ellipse">
            <a:avLst/>
          </a:prstGeom>
          <a:gradFill rotWithShape="0">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3" name="Picture 8" descr=""/>
          <p:cNvPicPr/>
          <p:nvPr/>
        </p:nvPicPr>
        <p:blipFill>
          <a:blip r:embed="rId5"/>
          <a:srcRect l="0" t="28812" r="0" b="0"/>
          <a:stretch/>
        </p:blipFill>
        <p:spPr>
          <a:xfrm>
            <a:off x="7999560" y="0"/>
            <a:ext cx="1603080" cy="1141200"/>
          </a:xfrm>
          <a:prstGeom prst="rect">
            <a:avLst/>
          </a:prstGeom>
          <a:ln>
            <a:noFill/>
          </a:ln>
        </p:spPr>
      </p:pic>
      <p:pic>
        <p:nvPicPr>
          <p:cNvPr id="4" name="Picture 9" descr=""/>
          <p:cNvPicPr/>
          <p:nvPr/>
        </p:nvPicPr>
        <p:blipFill>
          <a:blip r:embed="rId6"/>
          <a:srcRect l="0" t="0" r="0" b="23333"/>
          <a:stretch/>
        </p:blipFill>
        <p:spPr>
          <a:xfrm>
            <a:off x="8605800" y="6095880"/>
            <a:ext cx="993240" cy="761760"/>
          </a:xfrm>
          <a:prstGeom prst="rect">
            <a:avLst/>
          </a:prstGeom>
          <a:ln>
            <a:noFill/>
          </a:ln>
        </p:spPr>
      </p:pic>
      <p:sp>
        <p:nvSpPr>
          <p:cNvPr id="5" name="CustomShape 2"/>
          <p:cNvSpPr/>
          <p:nvPr/>
        </p:nvSpPr>
        <p:spPr>
          <a:xfrm>
            <a:off x="10437840" y="0"/>
            <a:ext cx="685440" cy="1142640"/>
          </a:xfrm>
          <a:prstGeom prst="rect">
            <a:avLst/>
          </a:prstGeom>
          <a:solidFill>
            <a:schemeClr val="accent1"/>
          </a:solidFill>
          <a:ln>
            <a:noFill/>
          </a:ln>
          <a:effectLst>
            <a:outerShdw blurRad="38100" dir="5400000" dist="2556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 name="PlaceHolder 3"/>
          <p:cNvSpPr>
            <a:spLocks noGrp="1"/>
          </p:cNvSpPr>
          <p:nvPr>
            <p:ph type="title"/>
          </p:nvPr>
        </p:nvSpPr>
        <p:spPr>
          <a:xfrm>
            <a:off x="1154880" y="1447920"/>
            <a:ext cx="8825400" cy="3329280"/>
          </a:xfrm>
          <a:prstGeom prst="rect">
            <a:avLst/>
          </a:prstGeom>
        </p:spPr>
        <p:txBody>
          <a:bodyPr anchor="b"/>
          <a:p>
            <a:pPr>
              <a:lnSpc>
                <a:spcPct val="100000"/>
              </a:lnSpc>
            </a:pPr>
            <a:r>
              <a:rPr b="0" lang="ru-RU" sz="7200" spc="-1" strike="noStrike">
                <a:solidFill>
                  <a:srgbClr val="ebebeb"/>
                </a:solidFill>
                <a:latin typeface="Century Gothic"/>
              </a:rPr>
              <a:t>Образец заголовка</a:t>
            </a:r>
            <a:endParaRPr b="0" lang="ru-RU" sz="7200" spc="-1" strike="noStrike">
              <a:solidFill>
                <a:srgbClr val="ffffff"/>
              </a:solidFill>
              <a:latin typeface="Century Gothic"/>
            </a:endParaRPr>
          </a:p>
        </p:txBody>
      </p:sp>
      <p:sp>
        <p:nvSpPr>
          <p:cNvPr id="7" name="PlaceHolder 4"/>
          <p:cNvSpPr>
            <a:spLocks noGrp="1"/>
          </p:cNvSpPr>
          <p:nvPr>
            <p:ph type="dt"/>
          </p:nvPr>
        </p:nvSpPr>
        <p:spPr>
          <a:xfrm rot="5400000">
            <a:off x="10155600" y="1790640"/>
            <a:ext cx="990360" cy="304560"/>
          </a:xfrm>
          <a:prstGeom prst="rect">
            <a:avLst/>
          </a:prstGeom>
        </p:spPr>
        <p:txBody>
          <a:bodyPr/>
          <a:p>
            <a:pPr>
              <a:lnSpc>
                <a:spcPct val="100000"/>
              </a:lnSpc>
            </a:pPr>
            <a:fld id="{AAF29E81-E9BA-4AE9-84B6-819289B50562}" type="datetime">
              <a:rPr b="0" lang="ru-RU" sz="1100" spc="-1" strike="noStrike">
                <a:solidFill>
                  <a:srgbClr val="ffffff"/>
                </a:solidFill>
                <a:latin typeface="Century Gothic"/>
              </a:rPr>
              <a:t>2.12.21</a:t>
            </a:fld>
            <a:endParaRPr b="0" lang="ru-RU" sz="1100" spc="-1" strike="noStrike">
              <a:latin typeface="Times New Roman"/>
            </a:endParaRPr>
          </a:p>
        </p:txBody>
      </p:sp>
      <p:sp>
        <p:nvSpPr>
          <p:cNvPr id="8" name="PlaceHolder 5"/>
          <p:cNvSpPr>
            <a:spLocks noGrp="1"/>
          </p:cNvSpPr>
          <p:nvPr>
            <p:ph type="ftr"/>
          </p:nvPr>
        </p:nvSpPr>
        <p:spPr>
          <a:xfrm rot="5400000">
            <a:off x="8951760" y="3225240"/>
            <a:ext cx="3859560" cy="304560"/>
          </a:xfrm>
          <a:prstGeom prst="rect">
            <a:avLst/>
          </a:prstGeom>
        </p:spPr>
        <p:txBody>
          <a:bodyPr anchor="b"/>
          <a:p>
            <a:endParaRPr b="0" lang="ru-RU" sz="2400" spc="-1" strike="noStrike">
              <a:latin typeface="Times New Roman"/>
            </a:endParaRPr>
          </a:p>
        </p:txBody>
      </p:sp>
      <p:sp>
        <p:nvSpPr>
          <p:cNvPr id="9" name="PlaceHolder 6"/>
          <p:cNvSpPr>
            <a:spLocks noGrp="1"/>
          </p:cNvSpPr>
          <p:nvPr>
            <p:ph type="sldNum"/>
          </p:nvPr>
        </p:nvSpPr>
        <p:spPr>
          <a:xfrm>
            <a:off x="10352520" y="295560"/>
            <a:ext cx="837720" cy="767160"/>
          </a:xfrm>
          <a:prstGeom prst="rect">
            <a:avLst/>
          </a:prstGeom>
        </p:spPr>
        <p:txBody>
          <a:bodyPr anchor="b"/>
          <a:p>
            <a:pPr algn="ctr">
              <a:lnSpc>
                <a:spcPct val="100000"/>
              </a:lnSpc>
            </a:pPr>
            <a:fld id="{4E9C5386-0D4B-4C22-B1AE-8B3B567C1234}" type="slidenum">
              <a:rPr b="0" lang="ru-RU" sz="2800" spc="-1" strike="noStrike">
                <a:solidFill>
                  <a:srgbClr val="ffffff"/>
                </a:solidFill>
                <a:latin typeface="Century Gothic"/>
              </a:rPr>
              <a:t>&lt;номер&gt;</a:t>
            </a:fld>
            <a:endParaRPr b="0" lang="ru-RU" sz="2800" spc="-1" strike="noStrike">
              <a:latin typeface="Times New Roman"/>
            </a:endParaRPr>
          </a:p>
        </p:txBody>
      </p:sp>
      <p:sp>
        <p:nvSpPr>
          <p:cNvPr id="10" name="PlaceHolder 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000" spc="-1" strike="noStrike">
                <a:solidFill>
                  <a:srgbClr val="ffffff"/>
                </a:solidFill>
                <a:latin typeface="Century Gothic"/>
              </a:rPr>
              <a:t>Для правки структуры щёлкните мышью</a:t>
            </a:r>
            <a:endParaRPr b="0" lang="ru-RU" sz="2000" spc="-1" strike="noStrike">
              <a:solidFill>
                <a:srgbClr val="ffffff"/>
              </a:solidFill>
              <a:latin typeface="Century Gothic"/>
            </a:endParaRPr>
          </a:p>
          <a:p>
            <a:pPr lvl="1" marL="864000" indent="-324000">
              <a:spcBef>
                <a:spcPts val="1134"/>
              </a:spcBef>
              <a:buClr>
                <a:srgbClr val="000000"/>
              </a:buClr>
              <a:buSzPct val="75000"/>
              <a:buFont typeface="Symbol" charset="2"/>
              <a:buChar char=""/>
            </a:pPr>
            <a:r>
              <a:rPr b="0" lang="ru-RU" sz="1600" spc="-1" strike="noStrike">
                <a:solidFill>
                  <a:srgbClr val="ffffff"/>
                </a:solidFill>
                <a:latin typeface="Century Gothic"/>
              </a:rPr>
              <a:t>Второй уровень структуры</a:t>
            </a:r>
            <a:endParaRPr b="0" lang="ru-RU" sz="1600" spc="-1" strike="noStrike">
              <a:solidFill>
                <a:srgbClr val="ffffff"/>
              </a:solidFill>
              <a:latin typeface="Century Gothic"/>
            </a:endParaRPr>
          </a:p>
          <a:p>
            <a:pPr lvl="2" marL="1296000" indent="-288000">
              <a:spcBef>
                <a:spcPts val="850"/>
              </a:spcBef>
              <a:buClr>
                <a:srgbClr val="000000"/>
              </a:buClr>
              <a:buSzPct val="45000"/>
              <a:buFont typeface="Wingdings" charset="2"/>
              <a:buChar char=""/>
            </a:pPr>
            <a:r>
              <a:rPr b="0" lang="ru-RU" sz="1400" spc="-1" strike="noStrike">
                <a:solidFill>
                  <a:srgbClr val="ffffff"/>
                </a:solidFill>
                <a:latin typeface="Century Gothic"/>
              </a:rPr>
              <a:t>Третий уровень структуры</a:t>
            </a:r>
            <a:endParaRPr b="0" lang="ru-RU" sz="1400" spc="-1" strike="noStrike">
              <a:solidFill>
                <a:srgbClr val="ffffff"/>
              </a:solidFill>
              <a:latin typeface="Century Gothic"/>
            </a:endParaRPr>
          </a:p>
          <a:p>
            <a:pPr lvl="3" marL="1728000" indent="-216000">
              <a:spcBef>
                <a:spcPts val="567"/>
              </a:spcBef>
              <a:buClr>
                <a:srgbClr val="000000"/>
              </a:buClr>
              <a:buSzPct val="75000"/>
              <a:buFont typeface="Symbol" charset="2"/>
              <a:buChar char=""/>
            </a:pPr>
            <a:r>
              <a:rPr b="0" lang="ru-RU" sz="1400" spc="-1" strike="noStrike">
                <a:solidFill>
                  <a:srgbClr val="ffffff"/>
                </a:solidFill>
                <a:latin typeface="Century Gothic"/>
              </a:rPr>
              <a:t>Четвёртый уровень структуры</a:t>
            </a:r>
            <a:endParaRPr b="0" lang="ru-RU" sz="1400" spc="-1" strike="noStrike">
              <a:solidFill>
                <a:srgbClr val="ffffff"/>
              </a:solidFill>
              <a:latin typeface="Century Gothic"/>
            </a:endParaRPr>
          </a:p>
          <a:p>
            <a:pPr lvl="4" marL="2160000" indent="-216000">
              <a:spcBef>
                <a:spcPts val="283"/>
              </a:spcBef>
              <a:buClr>
                <a:srgbClr val="000000"/>
              </a:buClr>
              <a:buSzPct val="45000"/>
              <a:buFont typeface="Wingdings" charset="2"/>
              <a:buChar char=""/>
            </a:pPr>
            <a:r>
              <a:rPr b="0" lang="ru-RU" sz="2000" spc="-1" strike="noStrike">
                <a:solidFill>
                  <a:srgbClr val="ffffff"/>
                </a:solidFill>
                <a:latin typeface="Century Gothic"/>
              </a:rPr>
              <a:t>Пятый уровень структуры</a:t>
            </a:r>
            <a:endParaRPr b="0" lang="ru-RU" sz="2000" spc="-1" strike="noStrike">
              <a:solidFill>
                <a:srgbClr val="ffffff"/>
              </a:solidFill>
              <a:latin typeface="Century Gothic"/>
            </a:endParaRPr>
          </a:p>
          <a:p>
            <a:pPr lvl="5" marL="2592000" indent="-216000">
              <a:spcBef>
                <a:spcPts val="283"/>
              </a:spcBef>
              <a:buClr>
                <a:srgbClr val="000000"/>
              </a:buClr>
              <a:buSzPct val="45000"/>
              <a:buFont typeface="Wingdings" charset="2"/>
              <a:buChar char=""/>
            </a:pPr>
            <a:r>
              <a:rPr b="0" lang="ru-RU" sz="2000" spc="-1" strike="noStrike">
                <a:solidFill>
                  <a:srgbClr val="ffffff"/>
                </a:solidFill>
                <a:latin typeface="Century Gothic"/>
              </a:rPr>
              <a:t>Шестой уровень структуры</a:t>
            </a:r>
            <a:endParaRPr b="0" lang="ru-RU" sz="2000" spc="-1" strike="noStrike">
              <a:solidFill>
                <a:srgbClr val="ffffff"/>
              </a:solidFill>
              <a:latin typeface="Century Gothic"/>
            </a:endParaRPr>
          </a:p>
          <a:p>
            <a:pPr lvl="6" marL="3024000" indent="-216000">
              <a:spcBef>
                <a:spcPts val="283"/>
              </a:spcBef>
              <a:buClr>
                <a:srgbClr val="000000"/>
              </a:buClr>
              <a:buSzPct val="45000"/>
              <a:buFont typeface="Wingdings" charset="2"/>
              <a:buChar char=""/>
            </a:pPr>
            <a:r>
              <a:rPr b="0" lang="ru-RU" sz="2000" spc="-1" strike="noStrike">
                <a:solidFill>
                  <a:srgbClr val="ffffff"/>
                </a:solidFill>
                <a:latin typeface="Century Gothic"/>
              </a:rPr>
              <a:t>Седьмой уровень структуры</a:t>
            </a:r>
            <a:endParaRPr b="0" lang="ru-RU" sz="2000" spc="-1" strike="noStrike">
              <a:solidFill>
                <a:srgbClr val="ffffff"/>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328680" y="117000"/>
            <a:ext cx="10093320" cy="1187640"/>
          </a:xfrm>
          <a:prstGeom prst="rect">
            <a:avLst/>
          </a:prstGeom>
          <a:noFill/>
          <a:ln>
            <a:noFill/>
          </a:ln>
        </p:spPr>
        <p:style>
          <a:lnRef idx="0"/>
          <a:fillRef idx="0"/>
          <a:effectRef idx="0"/>
          <a:fontRef idx="minor"/>
        </p:style>
        <p:txBody>
          <a:bodyPr lIns="90000" rIns="90000" tIns="45000" bIns="45000"/>
          <a:p>
            <a:pPr algn="ctr">
              <a:lnSpc>
                <a:spcPct val="100000"/>
              </a:lnSpc>
            </a:pPr>
            <a:r>
              <a:rPr b="1" lang="ru-RU" sz="2400" spc="-1" strike="noStrike">
                <a:solidFill>
                  <a:srgbClr val="ff0000"/>
                </a:solidFill>
                <a:latin typeface="Times New Roman"/>
              </a:rPr>
              <a:t>Разъяснение норм законодательства</a:t>
            </a:r>
            <a:br/>
            <a:r>
              <a:rPr b="1" lang="ru-RU" sz="2400" spc="-1" strike="noStrike">
                <a:solidFill>
                  <a:srgbClr val="ff0000"/>
                </a:solidFill>
                <a:latin typeface="Times New Roman"/>
              </a:rPr>
              <a:t>Российской Федерации, устанавливающих ответственность за участие и содействие террористической деятельности</a:t>
            </a:r>
            <a:endParaRPr b="0" lang="ru-RU" sz="2400" spc="-1" strike="noStrike">
              <a:latin typeface="Arial"/>
            </a:endParaRPr>
          </a:p>
        </p:txBody>
      </p:sp>
      <p:sp>
        <p:nvSpPr>
          <p:cNvPr id="48" name="CustomShape 2"/>
          <p:cNvSpPr/>
          <p:nvPr/>
        </p:nvSpPr>
        <p:spPr>
          <a:xfrm>
            <a:off x="128520" y="1322640"/>
            <a:ext cx="11801160" cy="1307160"/>
          </a:xfrm>
          <a:prstGeom prst="rect">
            <a:avLst/>
          </a:prstGeom>
          <a:noFill/>
          <a:ln>
            <a:noFill/>
          </a:ln>
        </p:spPr>
        <p:style>
          <a:lnRef idx="0"/>
          <a:fillRef idx="0"/>
          <a:effectRef idx="0"/>
          <a:fontRef idx="minor"/>
        </p:style>
        <p:txBody>
          <a:bodyPr lIns="90000" rIns="90000" tIns="45000" bIns="45000"/>
          <a:p>
            <a:pPr>
              <a:lnSpc>
                <a:spcPct val="100000"/>
              </a:lnSpc>
            </a:pPr>
            <a:r>
              <a:rPr b="0" lang="ru-RU" sz="1600" spc="-1" strike="noStrike">
                <a:solidFill>
                  <a:srgbClr val="ffffff"/>
                </a:solidFill>
                <a:latin typeface="Century Gothic"/>
              </a:rPr>
              <a:t>В соответствии с Федеральным законом от 06.03.2006 № 35-ФЗ «О противодействии терроризму», терроризмом признается идеология насилия и практика воздействия на принятие решения органами государственной власти, органами местного самоуправления или международными организациями, связанные с  устрашением населения и (или) иными формами противоправных насильственных действий, таких, как причинение значительного материального ущерба, либо наступление иных тяжких последствий.</a:t>
            </a:r>
            <a:endParaRPr b="0" lang="ru-RU" sz="1600" spc="-1" strike="noStrike">
              <a:latin typeface="Arial"/>
            </a:endParaRPr>
          </a:p>
        </p:txBody>
      </p:sp>
      <p:sp>
        <p:nvSpPr>
          <p:cNvPr id="49" name="CustomShape 3"/>
          <p:cNvSpPr/>
          <p:nvPr/>
        </p:nvSpPr>
        <p:spPr>
          <a:xfrm>
            <a:off x="128520" y="2818800"/>
            <a:ext cx="5943240" cy="3824640"/>
          </a:xfrm>
          <a:prstGeom prst="flowChartAlternateProcess">
            <a:avLst/>
          </a:prstGeom>
          <a:ln>
            <a:round/>
          </a:ln>
        </p:spPr>
        <p:style>
          <a:lnRef idx="1">
            <a:schemeClr val="accent5"/>
          </a:lnRef>
          <a:fillRef idx="2">
            <a:schemeClr val="accent5"/>
          </a:fillRef>
          <a:effectRef idx="1">
            <a:schemeClr val="accent5"/>
          </a:effectRef>
          <a:fontRef idx="minor"/>
        </p:style>
        <p:txBody>
          <a:bodyPr lIns="90000" rIns="90000" tIns="45000" bIns="45000" anchor="ctr"/>
          <a:p>
            <a:pPr algn="ctr">
              <a:lnSpc>
                <a:spcPct val="100000"/>
              </a:lnSpc>
            </a:pPr>
            <a:r>
              <a:rPr b="1" lang="ru-RU" sz="1600" spc="-1" strike="noStrike">
                <a:solidFill>
                  <a:srgbClr val="ff0000"/>
                </a:solidFill>
                <a:latin typeface="Century Gothic"/>
              </a:rPr>
              <a:t>Террористический акт</a:t>
            </a:r>
            <a:endParaRPr b="0" lang="ru-RU" sz="1600" spc="-1" strike="noStrike">
              <a:latin typeface="Arial"/>
            </a:endParaRPr>
          </a:p>
          <a:p>
            <a:pPr algn="just">
              <a:lnSpc>
                <a:spcPct val="100000"/>
              </a:lnSpc>
            </a:pPr>
            <a:endParaRPr b="0" lang="ru-RU" sz="1600" spc="-1" strike="noStrike">
              <a:latin typeface="Arial"/>
            </a:endParaRPr>
          </a:p>
          <a:p>
            <a:pPr algn="just">
              <a:lnSpc>
                <a:spcPct val="100000"/>
              </a:lnSpc>
            </a:pPr>
            <a:r>
              <a:rPr b="0" lang="ru-RU" sz="1300" spc="-1" strike="noStrike">
                <a:solidFill>
                  <a:srgbClr val="000000"/>
                </a:solidFill>
                <a:latin typeface="Century Gothic"/>
              </a:rPr>
              <a:t>1. Совершение взрыва, поджога или иных действий, устрашающих население и  создающих опасность гибели человека, причинения значительного имущественного ущерба либо наступления иных тяжких последствий, в целях дестабилизации деятельности органов власти или международных организаций либо воздействия на принятие ими решений, а также угроза совершения указанных действий в  целях воздействия на принятие решений органами власти или международными организациями – </a:t>
            </a:r>
            <a:r>
              <a:rPr b="0" i="1" lang="ru-RU" sz="1300" spc="-1" strike="noStrike" u="sng">
                <a:solidFill>
                  <a:srgbClr val="ff0000"/>
                </a:solidFill>
                <a:uFillTx/>
                <a:latin typeface="Century Gothic"/>
              </a:rPr>
              <a:t>наказываются лишением свободы на срок от 10 до 15 лет.</a:t>
            </a:r>
            <a:r>
              <a:rPr b="0" lang="ru-RU" sz="1300" spc="-1" strike="noStrike">
                <a:solidFill>
                  <a:srgbClr val="000000"/>
                </a:solidFill>
                <a:latin typeface="Century Gothic"/>
              </a:rPr>
              <a:t> </a:t>
            </a:r>
            <a:endParaRPr b="0" lang="ru-RU" sz="1300" spc="-1" strike="noStrike">
              <a:latin typeface="Arial"/>
            </a:endParaRPr>
          </a:p>
          <a:p>
            <a:pPr algn="just">
              <a:lnSpc>
                <a:spcPct val="100000"/>
              </a:lnSpc>
            </a:pPr>
            <a:r>
              <a:rPr b="0" lang="ru-RU" sz="1300" spc="-1" strike="noStrike">
                <a:solidFill>
                  <a:srgbClr val="000000"/>
                </a:solidFill>
                <a:latin typeface="Century Gothic"/>
              </a:rPr>
              <a:t>2. Те же деяния, совершенные группой лиц по предварительному сговору или организованной группой, повлекшие по неосторожности смерть человека, повлекшие причинение значительного имущественного ущерба либо наступление иных тяжких последствий,  –  </a:t>
            </a:r>
            <a:r>
              <a:rPr b="0" i="1" lang="ru-RU" sz="1300" spc="-1" strike="noStrike" u="sng">
                <a:solidFill>
                  <a:srgbClr val="ff0000"/>
                </a:solidFill>
                <a:uFillTx/>
                <a:latin typeface="Century Gothic"/>
              </a:rPr>
              <a:t>наказываются лишением свободы на срок от 12 до 20 лет.</a:t>
            </a:r>
            <a:endParaRPr b="0" lang="ru-RU" sz="1300" spc="-1" strike="noStrike">
              <a:latin typeface="Arial"/>
            </a:endParaRPr>
          </a:p>
        </p:txBody>
      </p:sp>
      <p:sp>
        <p:nvSpPr>
          <p:cNvPr id="50" name="CustomShape 4"/>
          <p:cNvSpPr/>
          <p:nvPr/>
        </p:nvSpPr>
        <p:spPr>
          <a:xfrm>
            <a:off x="6125760" y="2818800"/>
            <a:ext cx="5943240" cy="3824640"/>
          </a:xfrm>
          <a:prstGeom prst="flowChartAlternateProcess">
            <a:avLst/>
          </a:prstGeom>
          <a:ln>
            <a:round/>
          </a:ln>
        </p:spPr>
        <p:style>
          <a:lnRef idx="1">
            <a:schemeClr val="accent5"/>
          </a:lnRef>
          <a:fillRef idx="2">
            <a:schemeClr val="accent5"/>
          </a:fillRef>
          <a:effectRef idx="1">
            <a:schemeClr val="accent5"/>
          </a:effectRef>
          <a:fontRef idx="minor"/>
        </p:style>
        <p:txBody>
          <a:bodyPr lIns="90000" rIns="90000" tIns="45000" bIns="45000" anchor="ctr"/>
          <a:p>
            <a:pPr algn="ctr">
              <a:lnSpc>
                <a:spcPct val="100000"/>
              </a:lnSpc>
            </a:pPr>
            <a:r>
              <a:rPr b="1" lang="ru-RU" sz="1600" spc="-1" strike="noStrike">
                <a:solidFill>
                  <a:srgbClr val="ff0000"/>
                </a:solidFill>
                <a:latin typeface="Century Gothic"/>
              </a:rPr>
              <a:t>Террористическая деятельность</a:t>
            </a:r>
            <a:endParaRPr b="0" lang="ru-RU" sz="1600" spc="-1" strike="noStrike">
              <a:latin typeface="Arial"/>
            </a:endParaRPr>
          </a:p>
          <a:p>
            <a:pPr algn="ctr">
              <a:lnSpc>
                <a:spcPct val="100000"/>
              </a:lnSpc>
            </a:pPr>
            <a:r>
              <a:rPr b="1" lang="ru-RU" sz="1600" spc="-1" strike="noStrike">
                <a:solidFill>
                  <a:srgbClr val="ff0000"/>
                </a:solidFill>
                <a:latin typeface="Century Gothic"/>
              </a:rPr>
              <a:t>включает в себя:</a:t>
            </a:r>
            <a:endParaRPr b="0" lang="ru-RU" sz="1600" spc="-1" strike="noStrike">
              <a:latin typeface="Arial"/>
            </a:endParaRPr>
          </a:p>
          <a:p>
            <a:pPr algn="ctr">
              <a:lnSpc>
                <a:spcPct val="100000"/>
              </a:lnSpc>
            </a:pPr>
            <a:endParaRPr b="0" lang="ru-RU" sz="1600" spc="-1" strike="noStrike">
              <a:latin typeface="Arial"/>
            </a:endParaRPr>
          </a:p>
          <a:p>
            <a:pPr>
              <a:lnSpc>
                <a:spcPct val="100000"/>
              </a:lnSpc>
            </a:pPr>
            <a:r>
              <a:rPr b="0" lang="ru-RU" sz="1300" spc="-1" strike="noStrike">
                <a:solidFill>
                  <a:srgbClr val="000000"/>
                </a:solidFill>
                <a:latin typeface="Century Gothic"/>
              </a:rPr>
              <a:t>• </a:t>
            </a:r>
            <a:r>
              <a:rPr b="0" lang="ru-RU" sz="1300" spc="-1" strike="noStrike">
                <a:solidFill>
                  <a:srgbClr val="000000"/>
                </a:solidFill>
                <a:latin typeface="Century Gothic"/>
              </a:rPr>
              <a:t>организацию, планирование, подготовку, финансирование и реализацию террористического акта,</a:t>
            </a:r>
            <a:endParaRPr b="0" lang="ru-RU" sz="1300" spc="-1" strike="noStrike">
              <a:latin typeface="Arial"/>
            </a:endParaRPr>
          </a:p>
          <a:p>
            <a:pPr>
              <a:lnSpc>
                <a:spcPct val="100000"/>
              </a:lnSpc>
            </a:pPr>
            <a:r>
              <a:rPr b="0" lang="ru-RU" sz="1300" spc="-1" strike="noStrike">
                <a:solidFill>
                  <a:srgbClr val="000000"/>
                </a:solidFill>
                <a:latin typeface="Century Gothic"/>
              </a:rPr>
              <a:t>• </a:t>
            </a:r>
            <a:r>
              <a:rPr b="0" lang="ru-RU" sz="1300" spc="-1" strike="noStrike">
                <a:solidFill>
                  <a:srgbClr val="000000"/>
                </a:solidFill>
                <a:latin typeface="Century Gothic"/>
              </a:rPr>
              <a:t>подстрекательство к террористическому акту, </a:t>
            </a:r>
            <a:endParaRPr b="0" lang="ru-RU" sz="1300" spc="-1" strike="noStrike">
              <a:latin typeface="Arial"/>
            </a:endParaRPr>
          </a:p>
          <a:p>
            <a:pPr>
              <a:lnSpc>
                <a:spcPct val="100000"/>
              </a:lnSpc>
            </a:pPr>
            <a:r>
              <a:rPr b="0" lang="ru-RU" sz="1300" spc="-1" strike="noStrike">
                <a:solidFill>
                  <a:srgbClr val="000000"/>
                </a:solidFill>
                <a:latin typeface="Century Gothic"/>
              </a:rPr>
              <a:t>• </a:t>
            </a:r>
            <a:r>
              <a:rPr b="0" lang="ru-RU" sz="1300" spc="-1" strike="noStrike">
                <a:solidFill>
                  <a:srgbClr val="000000"/>
                </a:solidFill>
                <a:latin typeface="Century Gothic"/>
              </a:rPr>
              <a:t>организацию незаконного вооруженного формирования, для реализации террористического акта, </a:t>
            </a:r>
            <a:endParaRPr b="0" lang="ru-RU" sz="1300" spc="-1" strike="noStrike">
              <a:latin typeface="Arial"/>
            </a:endParaRPr>
          </a:p>
          <a:p>
            <a:pPr>
              <a:lnSpc>
                <a:spcPct val="100000"/>
              </a:lnSpc>
            </a:pPr>
            <a:r>
              <a:rPr b="0" lang="ru-RU" sz="1300" spc="-1" strike="noStrike">
                <a:solidFill>
                  <a:srgbClr val="000000"/>
                </a:solidFill>
                <a:latin typeface="Century Gothic"/>
              </a:rPr>
              <a:t>• </a:t>
            </a:r>
            <a:r>
              <a:rPr b="0" lang="ru-RU" sz="1300" spc="-1" strike="noStrike">
                <a:solidFill>
                  <a:srgbClr val="000000"/>
                </a:solidFill>
                <a:latin typeface="Century Gothic"/>
              </a:rPr>
              <a:t>вербовку, вооружение, обучение и использование террористов,</a:t>
            </a:r>
            <a:endParaRPr b="0" lang="ru-RU" sz="1300" spc="-1" strike="noStrike">
              <a:latin typeface="Arial"/>
            </a:endParaRPr>
          </a:p>
          <a:p>
            <a:pPr>
              <a:lnSpc>
                <a:spcPct val="100000"/>
              </a:lnSpc>
            </a:pPr>
            <a:r>
              <a:rPr b="0" lang="ru-RU" sz="1300" spc="-1" strike="noStrike">
                <a:solidFill>
                  <a:srgbClr val="000000"/>
                </a:solidFill>
                <a:latin typeface="Century Gothic"/>
              </a:rPr>
              <a:t>• </a:t>
            </a:r>
            <a:r>
              <a:rPr b="0" lang="ru-RU" sz="1300" spc="-1" strike="noStrike">
                <a:solidFill>
                  <a:srgbClr val="000000"/>
                </a:solidFill>
                <a:latin typeface="Century Gothic"/>
              </a:rPr>
              <a:t>информационное пособничество в планировании террористического акта,</a:t>
            </a:r>
            <a:endParaRPr b="0" lang="ru-RU" sz="1300" spc="-1" strike="noStrike">
              <a:latin typeface="Arial"/>
            </a:endParaRPr>
          </a:p>
          <a:p>
            <a:pPr>
              <a:lnSpc>
                <a:spcPct val="100000"/>
              </a:lnSpc>
            </a:pPr>
            <a:r>
              <a:rPr b="0" lang="ru-RU" sz="1300" spc="-1" strike="noStrike">
                <a:solidFill>
                  <a:srgbClr val="000000"/>
                </a:solidFill>
                <a:latin typeface="Century Gothic"/>
              </a:rPr>
              <a:t>• </a:t>
            </a:r>
            <a:r>
              <a:rPr b="0" lang="ru-RU" sz="1300" spc="-1" strike="noStrike">
                <a:solidFill>
                  <a:srgbClr val="000000"/>
                </a:solidFill>
                <a:latin typeface="Century Gothic"/>
              </a:rPr>
              <a:t>пропаганду идей терроризма</a:t>
            </a:r>
            <a:endParaRPr b="0" lang="ru-RU" sz="1300" spc="-1" strike="noStrike">
              <a:latin typeface="Arial"/>
            </a:endParaRPr>
          </a:p>
        </p:txBody>
      </p:sp>
      <p:pic>
        <p:nvPicPr>
          <p:cNvPr id="51" name="Рисунок 3" descr=""/>
          <p:cNvPicPr/>
          <p:nvPr/>
        </p:nvPicPr>
        <p:blipFill>
          <a:blip r:embed="rId1"/>
          <a:stretch/>
        </p:blipFill>
        <p:spPr>
          <a:xfrm>
            <a:off x="10067400" y="-331560"/>
            <a:ext cx="1428480" cy="1797120"/>
          </a:xfrm>
          <a:prstGeom prst="rect">
            <a:avLst/>
          </a:prstGeom>
          <a:ln>
            <a:noFill/>
          </a:ln>
          <a:effectLst>
            <a:outerShdw algn="tl" blurRad="50800" dir="2700000" dist="37674" rotWithShape="0">
              <a:srgbClr val="000000">
                <a:alpha val="40000"/>
              </a:srgbClr>
            </a:outerShdw>
          </a:effectLst>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328680" y="117000"/>
            <a:ext cx="10093320" cy="821880"/>
          </a:xfrm>
          <a:prstGeom prst="rect">
            <a:avLst/>
          </a:prstGeom>
          <a:noFill/>
          <a:ln>
            <a:noFill/>
          </a:ln>
        </p:spPr>
        <p:style>
          <a:lnRef idx="0"/>
          <a:fillRef idx="0"/>
          <a:effectRef idx="0"/>
          <a:fontRef idx="minor"/>
        </p:style>
        <p:txBody>
          <a:bodyPr lIns="90000" rIns="90000" tIns="45000" bIns="45000"/>
          <a:p>
            <a:pPr algn="ctr">
              <a:lnSpc>
                <a:spcPct val="100000"/>
              </a:lnSpc>
            </a:pPr>
            <a:r>
              <a:rPr b="1" lang="ru-RU" sz="2400" spc="-1" strike="noStrike">
                <a:solidFill>
                  <a:srgbClr val="ff0000"/>
                </a:solidFill>
                <a:latin typeface="Times New Roman"/>
              </a:rPr>
              <a:t>Ответственность за участие и содействие террористической деятельности </a:t>
            </a:r>
            <a:endParaRPr b="0" lang="ru-RU" sz="2400" spc="-1" strike="noStrike">
              <a:latin typeface="Arial"/>
            </a:endParaRPr>
          </a:p>
        </p:txBody>
      </p:sp>
      <p:sp>
        <p:nvSpPr>
          <p:cNvPr id="53" name="CustomShape 2"/>
          <p:cNvSpPr/>
          <p:nvPr/>
        </p:nvSpPr>
        <p:spPr>
          <a:xfrm>
            <a:off x="36720" y="1230120"/>
            <a:ext cx="12087000" cy="5593680"/>
          </a:xfrm>
          <a:prstGeom prst="flowChartAlternateProcess">
            <a:avLst/>
          </a:prstGeom>
          <a:ln>
            <a:round/>
          </a:ln>
        </p:spPr>
        <p:style>
          <a:lnRef idx="1">
            <a:schemeClr val="accent5"/>
          </a:lnRef>
          <a:fillRef idx="2">
            <a:schemeClr val="accent5"/>
          </a:fillRef>
          <a:effectRef idx="1">
            <a:schemeClr val="accent5"/>
          </a:effectRef>
          <a:fontRef idx="minor"/>
        </p:style>
      </p:sp>
      <p:sp>
        <p:nvSpPr>
          <p:cNvPr id="54" name="CustomShape 3"/>
          <p:cNvSpPr/>
          <p:nvPr/>
        </p:nvSpPr>
        <p:spPr>
          <a:xfrm>
            <a:off x="328680" y="1449000"/>
            <a:ext cx="4713120" cy="2098080"/>
          </a:xfrm>
          <a:prstGeom prst="rect">
            <a:avLst/>
          </a:prstGeom>
          <a:noFill/>
          <a:ln>
            <a:noFill/>
          </a:ln>
        </p:spPr>
        <p:style>
          <a:lnRef idx="0"/>
          <a:fillRef idx="0"/>
          <a:effectRef idx="0"/>
          <a:fontRef idx="minor"/>
        </p:style>
        <p:txBody>
          <a:bodyPr lIns="90000" rIns="90000" tIns="45000" bIns="45000"/>
          <a:p>
            <a:pPr algn="ctr">
              <a:lnSpc>
                <a:spcPct val="100000"/>
              </a:lnSpc>
            </a:pPr>
            <a:r>
              <a:rPr b="1" lang="ru-RU" sz="1200" spc="-1" strike="noStrike">
                <a:solidFill>
                  <a:srgbClr val="ff0000"/>
                </a:solidFill>
                <a:latin typeface="Century Gothic"/>
              </a:rPr>
              <a:t>Организация террористического сообщества и участие в нем</a:t>
            </a:r>
            <a:endParaRPr b="0" lang="ru-RU" sz="1200" spc="-1" strike="noStrike">
              <a:latin typeface="Arial"/>
            </a:endParaRPr>
          </a:p>
          <a:p>
            <a:pPr>
              <a:lnSpc>
                <a:spcPct val="100000"/>
              </a:lnSpc>
            </a:pPr>
            <a:r>
              <a:rPr b="1" lang="ru-RU" sz="1200" spc="-1" strike="noStrike">
                <a:solidFill>
                  <a:srgbClr val="000000"/>
                </a:solidFill>
                <a:latin typeface="Century Gothic"/>
              </a:rPr>
              <a:t>1.</a:t>
            </a:r>
            <a:r>
              <a:rPr b="0" lang="ru-RU" sz="1200" spc="-1" strike="noStrike">
                <a:solidFill>
                  <a:srgbClr val="000000"/>
                </a:solidFill>
                <a:latin typeface="Century Gothic"/>
              </a:rPr>
              <a:t> Организация террористического сообщества и участие в нем – </a:t>
            </a:r>
            <a:r>
              <a:rPr b="0" i="1" lang="ru-RU" sz="1200" spc="-1" strike="noStrike" u="sng">
                <a:solidFill>
                  <a:srgbClr val="ff0000"/>
                </a:solidFill>
                <a:uFillTx/>
                <a:latin typeface="Century Gothic"/>
              </a:rPr>
              <a:t>наказываются лишением свободы на срок от 5 до 20 лет со штрафом в размере до 1 миллиона рублей или пожизненным лишением свободы (статья 205.4 УК РФ).</a:t>
            </a:r>
            <a:endParaRPr b="0" lang="ru-RU" sz="1200" spc="-1" strike="noStrike">
              <a:latin typeface="Arial"/>
            </a:endParaRPr>
          </a:p>
          <a:p>
            <a:pPr>
              <a:lnSpc>
                <a:spcPct val="100000"/>
              </a:lnSpc>
            </a:pPr>
            <a:r>
              <a:rPr b="1" lang="ru-RU" sz="1200" spc="-1" strike="noStrike">
                <a:solidFill>
                  <a:srgbClr val="000000"/>
                </a:solidFill>
                <a:latin typeface="Century Gothic"/>
              </a:rPr>
              <a:t>2.</a:t>
            </a:r>
            <a:r>
              <a:rPr b="0" lang="ru-RU" sz="1200" spc="-1" strike="noStrike">
                <a:solidFill>
                  <a:srgbClr val="000000"/>
                </a:solidFill>
                <a:latin typeface="Century Gothic"/>
              </a:rPr>
              <a:t> Организация деятельности террористической организации и участие в деятельности такой организации </a:t>
            </a:r>
            <a:r>
              <a:rPr b="0" lang="ru-RU" sz="1200" spc="-1" strike="noStrike">
                <a:solidFill>
                  <a:srgbClr val="ff0000"/>
                </a:solidFill>
                <a:latin typeface="Century Gothic"/>
              </a:rPr>
              <a:t>– </a:t>
            </a:r>
            <a:r>
              <a:rPr b="0" i="1" lang="ru-RU" sz="1200" spc="-1" strike="noStrike" u="sng">
                <a:solidFill>
                  <a:srgbClr val="ff0000"/>
                </a:solidFill>
                <a:uFillTx/>
                <a:latin typeface="Century Gothic"/>
              </a:rPr>
              <a:t>наказывается лишением свободы на срок от 10 до 20 лет со штрафом в размере до 1 миллиона рублей или пожизненным лишением свободы</a:t>
            </a:r>
            <a:r>
              <a:rPr b="0" lang="ru-RU" sz="1200" spc="-1" strike="noStrike" u="sng">
                <a:solidFill>
                  <a:srgbClr val="ff0000"/>
                </a:solidFill>
                <a:uFillTx/>
                <a:latin typeface="Century Gothic"/>
              </a:rPr>
              <a:t> (ст. 205.5 УК РФ)</a:t>
            </a:r>
            <a:endParaRPr b="0" lang="ru-RU" sz="1200" spc="-1" strike="noStrike">
              <a:latin typeface="Arial"/>
            </a:endParaRPr>
          </a:p>
        </p:txBody>
      </p:sp>
      <p:sp>
        <p:nvSpPr>
          <p:cNvPr id="55" name="CustomShape 4"/>
          <p:cNvSpPr/>
          <p:nvPr/>
        </p:nvSpPr>
        <p:spPr>
          <a:xfrm>
            <a:off x="5042160" y="1447920"/>
            <a:ext cx="4030200" cy="2098080"/>
          </a:xfrm>
          <a:prstGeom prst="rect">
            <a:avLst/>
          </a:prstGeom>
          <a:noFill/>
          <a:ln>
            <a:noFill/>
          </a:ln>
        </p:spPr>
        <p:style>
          <a:lnRef idx="0"/>
          <a:fillRef idx="0"/>
          <a:effectRef idx="0"/>
          <a:fontRef idx="minor"/>
        </p:style>
        <p:txBody>
          <a:bodyPr lIns="90000" rIns="90000" tIns="45000" bIns="45000"/>
          <a:p>
            <a:pPr algn="ctr">
              <a:lnSpc>
                <a:spcPct val="100000"/>
              </a:lnSpc>
            </a:pPr>
            <a:r>
              <a:rPr b="1" lang="ru-RU" sz="1200" spc="-1" strike="noStrike">
                <a:solidFill>
                  <a:srgbClr val="ff0000"/>
                </a:solidFill>
                <a:latin typeface="Century Gothic"/>
              </a:rPr>
              <a:t>Несообщение о преступлении</a:t>
            </a:r>
            <a:endParaRPr b="0" lang="ru-RU" sz="1200" spc="-1" strike="noStrike">
              <a:latin typeface="Arial"/>
            </a:endParaRPr>
          </a:p>
          <a:p>
            <a:pPr>
              <a:lnSpc>
                <a:spcPct val="100000"/>
              </a:lnSpc>
            </a:pPr>
            <a:r>
              <a:rPr b="1" lang="ru-RU" sz="1200" spc="-1" strike="noStrike">
                <a:solidFill>
                  <a:srgbClr val="000000"/>
                </a:solidFill>
                <a:latin typeface="Century Gothic"/>
              </a:rPr>
              <a:t>1.</a:t>
            </a:r>
            <a:r>
              <a:rPr b="0" lang="ru-RU" sz="1200" spc="-1" strike="noStrike">
                <a:solidFill>
                  <a:srgbClr val="000000"/>
                </a:solidFill>
                <a:latin typeface="Century Gothic"/>
              </a:rPr>
              <a:t> Несообщение в органы власти (умолчание) о преступлении террористического характера – </a:t>
            </a:r>
            <a:r>
              <a:rPr b="0" i="1" lang="ru-RU" sz="1200" spc="-1" strike="noStrike" u="sng">
                <a:solidFill>
                  <a:srgbClr val="ff0000"/>
                </a:solidFill>
                <a:uFillTx/>
                <a:latin typeface="Century Gothic"/>
              </a:rPr>
              <a:t>наказывается штрафом в размере до 100 тысяч рублей либо принудительными работами на срок до 1 года, либо лишением свободы до 1 года</a:t>
            </a:r>
            <a:r>
              <a:rPr b="0" lang="ru-RU" sz="1200" spc="-1" strike="noStrike" u="sng">
                <a:solidFill>
                  <a:srgbClr val="ff0000"/>
                </a:solidFill>
                <a:uFillTx/>
                <a:latin typeface="Century Gothic"/>
              </a:rPr>
              <a:t> (статья 205.6 УК РФ)</a:t>
            </a:r>
            <a:r>
              <a:rPr b="0" lang="ru-RU" sz="1200" spc="-1" strike="noStrike" u="sng">
                <a:solidFill>
                  <a:srgbClr val="000000"/>
                </a:solidFill>
                <a:uFillTx/>
                <a:latin typeface="Century Gothic"/>
              </a:rPr>
              <a:t>.</a:t>
            </a:r>
            <a:endParaRPr b="0" lang="ru-RU" sz="1200" spc="-1" strike="noStrike">
              <a:latin typeface="Arial"/>
            </a:endParaRPr>
          </a:p>
          <a:p>
            <a:pPr>
              <a:lnSpc>
                <a:spcPct val="100000"/>
              </a:lnSpc>
            </a:pPr>
            <a:r>
              <a:rPr b="1" lang="ru-RU" sz="1200" spc="-1" strike="noStrike">
                <a:solidFill>
                  <a:srgbClr val="000000"/>
                </a:solidFill>
                <a:latin typeface="Century Gothic"/>
              </a:rPr>
              <a:t>2.</a:t>
            </a:r>
            <a:r>
              <a:rPr b="0" lang="ru-RU" sz="1200" spc="-1" strike="noStrike">
                <a:solidFill>
                  <a:srgbClr val="000000"/>
                </a:solidFill>
                <a:latin typeface="Century Gothic"/>
              </a:rPr>
              <a:t> Заведомо ложное сообщение об акте терроризма – </a:t>
            </a:r>
            <a:r>
              <a:rPr b="0" i="1" lang="ru-RU" sz="1200" spc="-1" strike="noStrike" u="sng">
                <a:solidFill>
                  <a:srgbClr val="ff0000"/>
                </a:solidFill>
                <a:uFillTx/>
                <a:latin typeface="Century Gothic"/>
              </a:rPr>
              <a:t>наказываются штрафом в размере до 2 миллионов рублей либо лишением свободы на срок до 10 лет </a:t>
            </a:r>
            <a:r>
              <a:rPr b="0" lang="ru-RU" sz="1200" spc="-1" strike="noStrike" u="sng">
                <a:solidFill>
                  <a:srgbClr val="ff0000"/>
                </a:solidFill>
                <a:uFillTx/>
                <a:latin typeface="Century Gothic"/>
              </a:rPr>
              <a:t>(ст. 207 УК РФ)</a:t>
            </a:r>
            <a:endParaRPr b="0" lang="ru-RU" sz="1200" spc="-1" strike="noStrike">
              <a:latin typeface="Arial"/>
            </a:endParaRPr>
          </a:p>
        </p:txBody>
      </p:sp>
      <p:sp>
        <p:nvSpPr>
          <p:cNvPr id="56" name="CustomShape 5"/>
          <p:cNvSpPr/>
          <p:nvPr/>
        </p:nvSpPr>
        <p:spPr>
          <a:xfrm>
            <a:off x="328680" y="3713400"/>
            <a:ext cx="3985920" cy="1550520"/>
          </a:xfrm>
          <a:prstGeom prst="rect">
            <a:avLst/>
          </a:prstGeom>
          <a:noFill/>
          <a:ln>
            <a:noFill/>
          </a:ln>
        </p:spPr>
        <p:style>
          <a:lnRef idx="0"/>
          <a:fillRef idx="0"/>
          <a:effectRef idx="0"/>
          <a:fontRef idx="minor"/>
        </p:style>
        <p:txBody>
          <a:bodyPr lIns="90000" rIns="90000" tIns="45000" bIns="45000"/>
          <a:p>
            <a:pPr algn="ctr">
              <a:lnSpc>
                <a:spcPct val="100000"/>
              </a:lnSpc>
            </a:pPr>
            <a:r>
              <a:rPr b="1" lang="ru-RU" sz="1200" spc="-1" strike="noStrike">
                <a:solidFill>
                  <a:srgbClr val="ff0000"/>
                </a:solidFill>
                <a:latin typeface="Century Gothic"/>
              </a:rPr>
              <a:t>Организация незаконного вооруженного формирования или участия в нем</a:t>
            </a:r>
            <a:endParaRPr b="0" lang="ru-RU" sz="1200" spc="-1" strike="noStrike">
              <a:latin typeface="Arial"/>
            </a:endParaRPr>
          </a:p>
          <a:p>
            <a:pPr>
              <a:lnSpc>
                <a:spcPct val="100000"/>
              </a:lnSpc>
            </a:pPr>
            <a:r>
              <a:rPr b="0" lang="ru-RU" sz="1200" spc="-1" strike="noStrike">
                <a:solidFill>
                  <a:srgbClr val="000000"/>
                </a:solidFill>
                <a:latin typeface="Century Gothic"/>
              </a:rPr>
              <a:t>Организация незаконного вооруженного формирования – </a:t>
            </a:r>
            <a:r>
              <a:rPr b="0" i="1" lang="ru-RU" sz="1200" spc="-1" strike="noStrike" u="sng">
                <a:solidFill>
                  <a:srgbClr val="ff0000"/>
                </a:solidFill>
                <a:uFillTx/>
                <a:latin typeface="Century Gothic"/>
              </a:rPr>
              <a:t>наказываются лишением свободы на срок от 10 до 20 лет</a:t>
            </a:r>
            <a:r>
              <a:rPr b="0" lang="ru-RU" sz="1200" spc="-1" strike="noStrike" u="sng">
                <a:solidFill>
                  <a:srgbClr val="ff0000"/>
                </a:solidFill>
                <a:uFillTx/>
                <a:latin typeface="Century Gothic"/>
              </a:rPr>
              <a:t> (ст. 208 ч.1 УК РФ)</a:t>
            </a:r>
            <a:r>
              <a:rPr b="0" lang="ru-RU" sz="1200" spc="-1" strike="noStrike">
                <a:solidFill>
                  <a:srgbClr val="000000"/>
                </a:solidFill>
                <a:latin typeface="Century Gothic"/>
              </a:rPr>
              <a:t>, участие в таком вооруженном формировании – </a:t>
            </a:r>
            <a:r>
              <a:rPr b="0" i="1" lang="ru-RU" sz="1200" spc="-1" strike="noStrike" u="sng">
                <a:solidFill>
                  <a:srgbClr val="ff0000"/>
                </a:solidFill>
                <a:uFillTx/>
                <a:latin typeface="Century Gothic"/>
              </a:rPr>
              <a:t>наказывается лишением свободы на срок от 8 до 15 лет </a:t>
            </a:r>
            <a:r>
              <a:rPr b="0" lang="ru-RU" sz="1200" spc="-1" strike="noStrike" u="sng">
                <a:solidFill>
                  <a:srgbClr val="ff0000"/>
                </a:solidFill>
                <a:uFillTx/>
                <a:latin typeface="Century Gothic"/>
              </a:rPr>
              <a:t>(ст. 208 ч.2 УК РФ)</a:t>
            </a:r>
            <a:endParaRPr b="0" lang="ru-RU" sz="1200" spc="-1" strike="noStrike">
              <a:latin typeface="Arial"/>
            </a:endParaRPr>
          </a:p>
        </p:txBody>
      </p:sp>
      <p:sp>
        <p:nvSpPr>
          <p:cNvPr id="57" name="CustomShape 6"/>
          <p:cNvSpPr/>
          <p:nvPr/>
        </p:nvSpPr>
        <p:spPr>
          <a:xfrm>
            <a:off x="5042160" y="3570480"/>
            <a:ext cx="3985920" cy="1550520"/>
          </a:xfrm>
          <a:prstGeom prst="rect">
            <a:avLst/>
          </a:prstGeom>
          <a:noFill/>
          <a:ln>
            <a:noFill/>
          </a:ln>
        </p:spPr>
        <p:style>
          <a:lnRef idx="0"/>
          <a:fillRef idx="0"/>
          <a:effectRef idx="0"/>
          <a:fontRef idx="minor"/>
        </p:style>
        <p:txBody>
          <a:bodyPr lIns="90000" rIns="90000" tIns="45000" bIns="45000"/>
          <a:p>
            <a:pPr algn="ctr">
              <a:lnSpc>
                <a:spcPct val="100000"/>
              </a:lnSpc>
            </a:pPr>
            <a:r>
              <a:rPr b="1" lang="ru-RU" sz="1200" spc="-1" strike="noStrike">
                <a:solidFill>
                  <a:srgbClr val="ff0000"/>
                </a:solidFill>
                <a:latin typeface="Century Gothic"/>
              </a:rPr>
              <a:t>Прохождение обучения в целях осуществления террористической деятельности</a:t>
            </a:r>
            <a:endParaRPr b="0" lang="ru-RU" sz="1200" spc="-1" strike="noStrike">
              <a:latin typeface="Arial"/>
            </a:endParaRPr>
          </a:p>
          <a:p>
            <a:pPr>
              <a:lnSpc>
                <a:spcPct val="100000"/>
              </a:lnSpc>
            </a:pPr>
            <a:r>
              <a:rPr b="0" lang="ru-RU" sz="1200" spc="-1" strike="noStrike">
                <a:solidFill>
                  <a:srgbClr val="000000"/>
                </a:solidFill>
                <a:latin typeface="Century Gothic"/>
              </a:rPr>
              <a:t>Приобретение знаний, практических умений и навыков при изучении способов совершения преступлений террористической направленности – </a:t>
            </a:r>
            <a:r>
              <a:rPr b="0" i="1" lang="ru-RU" sz="1200" spc="-1" strike="noStrike" u="sng">
                <a:solidFill>
                  <a:srgbClr val="ff0000"/>
                </a:solidFill>
                <a:uFillTx/>
                <a:latin typeface="Century Gothic"/>
              </a:rPr>
              <a:t>наказывается лишением свободы на срок от 15 до 20 лет или пожизненным лишением свободы</a:t>
            </a:r>
            <a:r>
              <a:rPr b="0" lang="ru-RU" sz="1200" spc="-1" strike="noStrike" u="sng">
                <a:solidFill>
                  <a:srgbClr val="ff0000"/>
                </a:solidFill>
                <a:uFillTx/>
                <a:latin typeface="Century Gothic"/>
              </a:rPr>
              <a:t> (ст. 205.3 УК РФ)</a:t>
            </a:r>
            <a:endParaRPr b="0" lang="ru-RU" sz="1200" spc="-1" strike="noStrike">
              <a:latin typeface="Arial"/>
            </a:endParaRPr>
          </a:p>
        </p:txBody>
      </p:sp>
      <p:sp>
        <p:nvSpPr>
          <p:cNvPr id="58" name="CustomShape 7"/>
          <p:cNvSpPr/>
          <p:nvPr/>
        </p:nvSpPr>
        <p:spPr>
          <a:xfrm>
            <a:off x="328680" y="5162760"/>
            <a:ext cx="4128840" cy="1368000"/>
          </a:xfrm>
          <a:prstGeom prst="rect">
            <a:avLst/>
          </a:prstGeom>
          <a:noFill/>
          <a:ln>
            <a:noFill/>
          </a:ln>
        </p:spPr>
        <p:style>
          <a:lnRef idx="0"/>
          <a:fillRef idx="0"/>
          <a:effectRef idx="0"/>
          <a:fontRef idx="minor"/>
        </p:style>
        <p:txBody>
          <a:bodyPr lIns="90000" rIns="90000" tIns="45000" bIns="45000"/>
          <a:p>
            <a:pPr algn="ctr">
              <a:lnSpc>
                <a:spcPct val="100000"/>
              </a:lnSpc>
            </a:pPr>
            <a:r>
              <a:rPr b="1" lang="ru-RU" sz="1200" spc="-1" strike="noStrike">
                <a:solidFill>
                  <a:srgbClr val="ff0000"/>
                </a:solidFill>
                <a:latin typeface="Century Gothic"/>
              </a:rPr>
              <a:t>Незаконное изготовление</a:t>
            </a:r>
            <a:br/>
            <a:r>
              <a:rPr b="1" lang="ru-RU" sz="1200" spc="-1" strike="noStrike">
                <a:solidFill>
                  <a:srgbClr val="ff0000"/>
                </a:solidFill>
                <a:latin typeface="Century Gothic"/>
              </a:rPr>
              <a:t>взрывчатых веществ</a:t>
            </a:r>
            <a:endParaRPr b="0" lang="ru-RU" sz="1200" spc="-1" strike="noStrike">
              <a:latin typeface="Arial"/>
            </a:endParaRPr>
          </a:p>
          <a:p>
            <a:pPr>
              <a:lnSpc>
                <a:spcPct val="100000"/>
              </a:lnSpc>
            </a:pPr>
            <a:r>
              <a:rPr b="0" lang="ru-RU" sz="1200" spc="-1" strike="noStrike">
                <a:solidFill>
                  <a:srgbClr val="000000"/>
                </a:solidFill>
                <a:latin typeface="Century Gothic"/>
              </a:rPr>
              <a:t>Незаконное изготовление взрывчатых веществ, незаконные изготовление, переделка или ремонт взрывных устройств – </a:t>
            </a:r>
            <a:r>
              <a:rPr b="0" i="1" lang="ru-RU" sz="1200" spc="-1" strike="noStrike" u="sng">
                <a:solidFill>
                  <a:srgbClr val="ff0000"/>
                </a:solidFill>
                <a:uFillTx/>
                <a:latin typeface="Century Gothic"/>
              </a:rPr>
              <a:t>наказываются лишением свободы на срок от 3 до 12 лет со штрафом в размере до 500 тысяч рублей</a:t>
            </a:r>
            <a:r>
              <a:rPr b="0" lang="ru-RU" sz="1200" spc="-1" strike="noStrike" u="sng">
                <a:solidFill>
                  <a:srgbClr val="ff0000"/>
                </a:solidFill>
                <a:uFillTx/>
                <a:latin typeface="Century Gothic"/>
              </a:rPr>
              <a:t> (ст. 223.1 УК РФ)</a:t>
            </a:r>
            <a:endParaRPr b="0" lang="ru-RU" sz="1200" spc="-1" strike="noStrike">
              <a:latin typeface="Arial"/>
            </a:endParaRPr>
          </a:p>
        </p:txBody>
      </p:sp>
      <p:sp>
        <p:nvSpPr>
          <p:cNvPr id="59" name="CustomShape 8"/>
          <p:cNvSpPr/>
          <p:nvPr/>
        </p:nvSpPr>
        <p:spPr>
          <a:xfrm>
            <a:off x="5042160" y="5283360"/>
            <a:ext cx="3715920" cy="1368000"/>
          </a:xfrm>
          <a:prstGeom prst="rect">
            <a:avLst/>
          </a:prstGeom>
          <a:noFill/>
          <a:ln>
            <a:noFill/>
          </a:ln>
        </p:spPr>
        <p:style>
          <a:lnRef idx="0"/>
          <a:fillRef idx="0"/>
          <a:effectRef idx="0"/>
          <a:fontRef idx="minor"/>
        </p:style>
        <p:txBody>
          <a:bodyPr lIns="90000" rIns="90000" tIns="45000" bIns="45000"/>
          <a:p>
            <a:pPr algn="ctr">
              <a:lnSpc>
                <a:spcPct val="100000"/>
              </a:lnSpc>
            </a:pPr>
            <a:r>
              <a:rPr b="1" lang="ru-RU" sz="1200" spc="-1" strike="noStrike">
                <a:solidFill>
                  <a:srgbClr val="ff0000"/>
                </a:solidFill>
                <a:latin typeface="Century Gothic"/>
              </a:rPr>
              <a:t>Публичные призывы к осуществлению террористической деятельности</a:t>
            </a:r>
            <a:endParaRPr b="0" lang="ru-RU" sz="1200" spc="-1" strike="noStrike">
              <a:latin typeface="Arial"/>
            </a:endParaRPr>
          </a:p>
          <a:p>
            <a:pPr>
              <a:lnSpc>
                <a:spcPct val="100000"/>
              </a:lnSpc>
            </a:pPr>
            <a:r>
              <a:rPr b="0" lang="ru-RU" sz="1200" spc="-1" strike="noStrike">
                <a:solidFill>
                  <a:srgbClr val="000000"/>
                </a:solidFill>
                <a:latin typeface="Century Gothic"/>
              </a:rPr>
              <a:t>Деятельность по распространению материалов и информации, направленных на формирование идеологии терроризма – </a:t>
            </a:r>
            <a:r>
              <a:rPr b="0" i="1" lang="ru-RU" sz="1200" spc="-1" strike="noStrike" u="sng">
                <a:solidFill>
                  <a:srgbClr val="ff0000"/>
                </a:solidFill>
                <a:uFillTx/>
                <a:latin typeface="Century Gothic"/>
              </a:rPr>
              <a:t>наказываются штрафом до 1 миллиона рублей либо лишением свободы на срок от 2 до 7 лет</a:t>
            </a:r>
            <a:r>
              <a:rPr b="1" lang="ru-RU" sz="1200" spc="-1" strike="noStrike" u="sng">
                <a:solidFill>
                  <a:srgbClr val="ff0000"/>
                </a:solidFill>
                <a:uFillTx/>
                <a:latin typeface="Century Gothic"/>
              </a:rPr>
              <a:t> </a:t>
            </a:r>
            <a:r>
              <a:rPr b="0" lang="ru-RU" sz="1200" spc="-1" strike="noStrike" u="sng">
                <a:solidFill>
                  <a:srgbClr val="ff0000"/>
                </a:solidFill>
                <a:uFillTx/>
                <a:latin typeface="Century Gothic"/>
              </a:rPr>
              <a:t>(ст. 205.2 УК РФ)</a:t>
            </a:r>
            <a:endParaRPr b="0" lang="ru-RU" sz="1200" spc="-1" strike="noStrike">
              <a:latin typeface="Arial"/>
            </a:endParaRPr>
          </a:p>
        </p:txBody>
      </p:sp>
      <p:sp>
        <p:nvSpPr>
          <p:cNvPr id="60" name="CustomShape 9"/>
          <p:cNvSpPr/>
          <p:nvPr/>
        </p:nvSpPr>
        <p:spPr>
          <a:xfrm>
            <a:off x="8907840" y="3591720"/>
            <a:ext cx="3029040" cy="1185480"/>
          </a:xfrm>
          <a:prstGeom prst="rect">
            <a:avLst/>
          </a:prstGeom>
          <a:noFill/>
          <a:ln>
            <a:noFill/>
          </a:ln>
        </p:spPr>
        <p:style>
          <a:lnRef idx="0"/>
          <a:fillRef idx="0"/>
          <a:effectRef idx="0"/>
          <a:fontRef idx="minor"/>
        </p:style>
        <p:txBody>
          <a:bodyPr lIns="90000" rIns="90000" tIns="45000" bIns="45000"/>
          <a:p>
            <a:pPr algn="ctr">
              <a:lnSpc>
                <a:spcPct val="100000"/>
              </a:lnSpc>
            </a:pPr>
            <a:r>
              <a:rPr b="1" lang="ru-RU" sz="1200" spc="-1" strike="noStrike">
                <a:solidFill>
                  <a:srgbClr val="ff0000"/>
                </a:solidFill>
                <a:latin typeface="Century Gothic"/>
              </a:rPr>
              <a:t>Вооруженный мятеж</a:t>
            </a:r>
            <a:endParaRPr b="0" lang="ru-RU" sz="1200" spc="-1" strike="noStrike">
              <a:latin typeface="Arial"/>
            </a:endParaRPr>
          </a:p>
          <a:p>
            <a:pPr>
              <a:lnSpc>
                <a:spcPct val="100000"/>
              </a:lnSpc>
            </a:pPr>
            <a:r>
              <a:rPr b="0" lang="ru-RU" sz="1200" spc="-1" strike="noStrike">
                <a:solidFill>
                  <a:srgbClr val="000000"/>
                </a:solidFill>
                <a:latin typeface="Century Gothic"/>
              </a:rPr>
              <a:t>Применение вооруженного насилия к представителям власти любого уровня – </a:t>
            </a:r>
            <a:r>
              <a:rPr b="0" i="1" lang="ru-RU" sz="1200" spc="-1" strike="noStrike" u="sng">
                <a:solidFill>
                  <a:srgbClr val="ff0000"/>
                </a:solidFill>
                <a:uFillTx/>
                <a:latin typeface="Century Gothic"/>
              </a:rPr>
              <a:t>наказываются лишением свободы на срок от 12 до 20 лет</a:t>
            </a:r>
            <a:br/>
            <a:r>
              <a:rPr b="0" lang="ru-RU" sz="1200" spc="-1" strike="noStrike" u="sng">
                <a:solidFill>
                  <a:srgbClr val="ff0000"/>
                </a:solidFill>
                <a:uFillTx/>
                <a:latin typeface="Century Gothic"/>
              </a:rPr>
              <a:t>(ст. 279 УК РФ)</a:t>
            </a:r>
            <a:endParaRPr b="0" lang="ru-RU" sz="1200" spc="-1" strike="noStrike">
              <a:latin typeface="Arial"/>
            </a:endParaRPr>
          </a:p>
        </p:txBody>
      </p:sp>
      <p:sp>
        <p:nvSpPr>
          <p:cNvPr id="61" name="CustomShape 10"/>
          <p:cNvSpPr/>
          <p:nvPr/>
        </p:nvSpPr>
        <p:spPr>
          <a:xfrm>
            <a:off x="8907840" y="5324760"/>
            <a:ext cx="3029040" cy="1185480"/>
          </a:xfrm>
          <a:prstGeom prst="rect">
            <a:avLst/>
          </a:prstGeom>
          <a:noFill/>
          <a:ln>
            <a:noFill/>
          </a:ln>
        </p:spPr>
        <p:style>
          <a:lnRef idx="0"/>
          <a:fillRef idx="0"/>
          <a:effectRef idx="0"/>
          <a:fontRef idx="minor"/>
        </p:style>
        <p:txBody>
          <a:bodyPr lIns="90000" rIns="90000" tIns="45000" bIns="45000"/>
          <a:p>
            <a:pPr algn="ctr">
              <a:lnSpc>
                <a:spcPct val="100000"/>
              </a:lnSpc>
            </a:pPr>
            <a:r>
              <a:rPr b="1" lang="ru-RU" sz="1200" spc="-1" strike="noStrike">
                <a:solidFill>
                  <a:srgbClr val="ff0000"/>
                </a:solidFill>
                <a:latin typeface="Century Gothic"/>
              </a:rPr>
              <a:t>Насильственный захват власти</a:t>
            </a:r>
            <a:endParaRPr b="0" lang="ru-RU" sz="1200" spc="-1" strike="noStrike">
              <a:latin typeface="Arial"/>
            </a:endParaRPr>
          </a:p>
          <a:p>
            <a:pPr>
              <a:lnSpc>
                <a:spcPct val="100000"/>
              </a:lnSpc>
            </a:pPr>
            <a:r>
              <a:rPr b="0" lang="ru-RU" sz="1200" spc="-1" strike="noStrike">
                <a:solidFill>
                  <a:srgbClr val="000000"/>
                </a:solidFill>
                <a:latin typeface="Century Gothic"/>
              </a:rPr>
              <a:t>Насильственный захват власти или насильственное удержание власти –</a:t>
            </a:r>
            <a:r>
              <a:rPr b="0" i="1" lang="ru-RU" sz="1200" spc="-1" strike="noStrike" u="sng">
                <a:solidFill>
                  <a:srgbClr val="ff0000"/>
                </a:solidFill>
                <a:uFillTx/>
                <a:latin typeface="Century Gothic"/>
              </a:rPr>
              <a:t>наказываются лишением свободы</a:t>
            </a:r>
            <a:br/>
            <a:r>
              <a:rPr b="0" i="1" lang="ru-RU" sz="1200" spc="-1" strike="noStrike" u="sng">
                <a:solidFill>
                  <a:srgbClr val="ff0000"/>
                </a:solidFill>
                <a:uFillTx/>
                <a:latin typeface="Century Gothic"/>
              </a:rPr>
              <a:t>на срок от 12 до 20 лет</a:t>
            </a:r>
            <a:br/>
            <a:r>
              <a:rPr b="0" i="1" lang="ru-RU" sz="1200" spc="-1" strike="noStrike" u="sng">
                <a:solidFill>
                  <a:srgbClr val="ff0000"/>
                </a:solidFill>
                <a:uFillTx/>
                <a:latin typeface="Century Gothic"/>
              </a:rPr>
              <a:t> </a:t>
            </a:r>
            <a:r>
              <a:rPr b="0" lang="ru-RU" sz="1200" spc="-1" strike="noStrike" u="sng">
                <a:solidFill>
                  <a:srgbClr val="ff0000"/>
                </a:solidFill>
                <a:uFillTx/>
                <a:latin typeface="Century Gothic"/>
              </a:rPr>
              <a:t>(ст. 278 УК РФ)</a:t>
            </a:r>
            <a:endParaRPr b="0" lang="ru-RU" sz="1200" spc="-1" strike="noStrike">
              <a:latin typeface="Arial"/>
            </a:endParaRPr>
          </a:p>
        </p:txBody>
      </p:sp>
      <p:sp>
        <p:nvSpPr>
          <p:cNvPr id="62" name="CustomShape 11"/>
          <p:cNvSpPr/>
          <p:nvPr/>
        </p:nvSpPr>
        <p:spPr>
          <a:xfrm>
            <a:off x="8907840" y="1490400"/>
            <a:ext cx="3029040" cy="1915560"/>
          </a:xfrm>
          <a:prstGeom prst="rect">
            <a:avLst/>
          </a:prstGeom>
          <a:noFill/>
          <a:ln>
            <a:noFill/>
          </a:ln>
        </p:spPr>
        <p:style>
          <a:lnRef idx="0"/>
          <a:fillRef idx="0"/>
          <a:effectRef idx="0"/>
          <a:fontRef idx="minor"/>
        </p:style>
        <p:txBody>
          <a:bodyPr lIns="90000" rIns="90000" tIns="45000" bIns="45000"/>
          <a:p>
            <a:pPr algn="ctr">
              <a:lnSpc>
                <a:spcPct val="100000"/>
              </a:lnSpc>
            </a:pPr>
            <a:r>
              <a:rPr b="1" lang="ru-RU" sz="1200" spc="-1" strike="noStrike">
                <a:solidFill>
                  <a:srgbClr val="ff0000"/>
                </a:solidFill>
                <a:latin typeface="Century Gothic"/>
              </a:rPr>
              <a:t>Содействие террористической деятельности</a:t>
            </a:r>
            <a:endParaRPr b="0" lang="ru-RU" sz="1200" spc="-1" strike="noStrike">
              <a:latin typeface="Arial"/>
            </a:endParaRPr>
          </a:p>
          <a:p>
            <a:pPr>
              <a:lnSpc>
                <a:spcPct val="100000"/>
              </a:lnSpc>
            </a:pPr>
            <a:r>
              <a:rPr b="0" lang="ru-RU" sz="1200" spc="-1" strike="noStrike">
                <a:solidFill>
                  <a:srgbClr val="000000"/>
                </a:solidFill>
                <a:latin typeface="Century Gothic"/>
              </a:rPr>
              <a:t>Склонение, вербовка или иное вовлечение лица в совершении террористического акта – </a:t>
            </a:r>
            <a:r>
              <a:rPr b="0" i="1" lang="ru-RU" sz="1200" spc="-1" strike="noStrike" u="sng">
                <a:solidFill>
                  <a:srgbClr val="ff0000"/>
                </a:solidFill>
                <a:uFillTx/>
                <a:latin typeface="Century Gothic"/>
              </a:rPr>
              <a:t>наказываются лишением свободы на срок от 5 до 20 лет со штрафом в размере до 1 миллиона рублей или пожизненным лишением свободы </a:t>
            </a:r>
            <a:r>
              <a:rPr b="0" lang="ru-RU" sz="1200" spc="-1" strike="noStrike" u="sng">
                <a:solidFill>
                  <a:srgbClr val="ff0000"/>
                </a:solidFill>
                <a:uFillTx/>
                <a:latin typeface="Century Gothic"/>
              </a:rPr>
              <a:t>(ст. 205.1 УК РФ)</a:t>
            </a:r>
            <a:endParaRPr b="0" lang="ru-RU" sz="1200" spc="-1" strike="noStrike">
              <a:latin typeface="Arial"/>
            </a:endParaRPr>
          </a:p>
        </p:txBody>
      </p:sp>
      <p:pic>
        <p:nvPicPr>
          <p:cNvPr id="63" name="Рисунок 18" descr=""/>
          <p:cNvPicPr/>
          <p:nvPr/>
        </p:nvPicPr>
        <p:blipFill>
          <a:blip r:embed="rId1"/>
          <a:stretch/>
        </p:blipFill>
        <p:spPr>
          <a:xfrm>
            <a:off x="10067400" y="-331560"/>
            <a:ext cx="1428480" cy="1797120"/>
          </a:xfrm>
          <a:prstGeom prst="rect">
            <a:avLst/>
          </a:prstGeom>
          <a:ln>
            <a:noFill/>
          </a:ln>
          <a:effectLst>
            <a:outerShdw algn="tl" blurRad="50800" dir="2700000" dist="37674" rotWithShape="0">
              <a:srgbClr val="000000">
                <a:alpha val="40000"/>
              </a:srgbClr>
            </a:outerShdw>
          </a:effectLst>
        </p:spPr>
      </p:pic>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CustomShape 1"/>
          <p:cNvSpPr/>
          <p:nvPr/>
        </p:nvSpPr>
        <p:spPr>
          <a:xfrm>
            <a:off x="328680" y="240840"/>
            <a:ext cx="1009332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ru-RU" sz="2400" spc="-1" strike="noStrike">
                <a:solidFill>
                  <a:srgbClr val="ff0000"/>
                </a:solidFill>
                <a:latin typeface="Times New Roman"/>
              </a:rPr>
              <a:t>Перечень уголовных преступлений террористической направленности </a:t>
            </a:r>
            <a:endParaRPr b="0" lang="ru-RU" sz="2400" spc="-1" strike="noStrike">
              <a:latin typeface="Arial"/>
            </a:endParaRPr>
          </a:p>
        </p:txBody>
      </p:sp>
      <p:sp>
        <p:nvSpPr>
          <p:cNvPr id="65" name="CustomShape 2"/>
          <p:cNvSpPr/>
          <p:nvPr/>
        </p:nvSpPr>
        <p:spPr>
          <a:xfrm>
            <a:off x="114120" y="3626640"/>
            <a:ext cx="1180116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ru-RU" sz="2400" spc="-1" strike="noStrike">
                <a:solidFill>
                  <a:srgbClr val="ff0000"/>
                </a:solidFill>
                <a:latin typeface="Times New Roman"/>
              </a:rPr>
              <a:t>Перечень административных правонарушений террористической направленности </a:t>
            </a:r>
            <a:endParaRPr b="0" lang="ru-RU" sz="2400" spc="-1" strike="noStrike">
              <a:latin typeface="Arial"/>
            </a:endParaRPr>
          </a:p>
        </p:txBody>
      </p:sp>
      <p:sp>
        <p:nvSpPr>
          <p:cNvPr id="66" name="CustomShape 3"/>
          <p:cNvSpPr/>
          <p:nvPr/>
        </p:nvSpPr>
        <p:spPr>
          <a:xfrm>
            <a:off x="212760" y="1114560"/>
            <a:ext cx="2042640" cy="2550600"/>
          </a:xfrm>
          <a:prstGeom prst="flowChartAlternateProcess">
            <a:avLst/>
          </a:prstGeom>
          <a:ln>
            <a:round/>
          </a:ln>
        </p:spPr>
        <p:style>
          <a:lnRef idx="1">
            <a:schemeClr val="accent5"/>
          </a:lnRef>
          <a:fillRef idx="2">
            <a:schemeClr val="accent5"/>
          </a:fillRef>
          <a:effectRef idx="1">
            <a:schemeClr val="accent5"/>
          </a:effectRef>
          <a:fontRef idx="minor"/>
        </p:style>
      </p:sp>
      <p:sp>
        <p:nvSpPr>
          <p:cNvPr id="67" name="CustomShape 4"/>
          <p:cNvSpPr/>
          <p:nvPr/>
        </p:nvSpPr>
        <p:spPr>
          <a:xfrm>
            <a:off x="0" y="4088160"/>
            <a:ext cx="3896280" cy="2627640"/>
          </a:xfrm>
          <a:prstGeom prst="flowChartAlternateProcess">
            <a:avLst/>
          </a:prstGeom>
          <a:ln>
            <a:round/>
          </a:ln>
        </p:spPr>
        <p:style>
          <a:lnRef idx="1">
            <a:schemeClr val="accent5"/>
          </a:lnRef>
          <a:fillRef idx="2">
            <a:schemeClr val="accent5"/>
          </a:fillRef>
          <a:effectRef idx="1">
            <a:schemeClr val="accent5"/>
          </a:effectRef>
          <a:fontRef idx="minor"/>
        </p:style>
      </p:sp>
      <p:sp>
        <p:nvSpPr>
          <p:cNvPr id="68" name="CustomShape 5"/>
          <p:cNvSpPr/>
          <p:nvPr/>
        </p:nvSpPr>
        <p:spPr>
          <a:xfrm>
            <a:off x="243000" y="1185480"/>
            <a:ext cx="1994760" cy="2221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400" spc="-1" strike="noStrike">
                <a:solidFill>
                  <a:srgbClr val="000000"/>
                </a:solidFill>
                <a:latin typeface="Century Gothic"/>
              </a:rPr>
              <a:t>Организация деятельности экстремистской организации </a:t>
            </a:r>
            <a:r>
              <a:rPr b="0" i="1" lang="ru-RU" sz="1400" spc="-1" strike="noStrike" u="sng">
                <a:solidFill>
                  <a:srgbClr val="ff0000"/>
                </a:solidFill>
                <a:uFillTx/>
                <a:latin typeface="Century Gothic"/>
              </a:rPr>
              <a:t>наказывается штрафом до 800 тысяч рублей, лишением свободы до 12 лет (ст. 282.2 УК РФ)</a:t>
            </a:r>
            <a:r>
              <a:rPr b="0" i="1" lang="ru-RU" sz="1400" spc="-1" strike="noStrike" u="sng">
                <a:solidFill>
                  <a:srgbClr val="000000"/>
                </a:solidFill>
                <a:uFillTx/>
                <a:latin typeface="Century Gothic"/>
              </a:rPr>
              <a:t> </a:t>
            </a:r>
            <a:endParaRPr b="0" lang="ru-RU" sz="1400" spc="-1" strike="noStrike">
              <a:latin typeface="Arial"/>
            </a:endParaRPr>
          </a:p>
        </p:txBody>
      </p:sp>
      <p:sp>
        <p:nvSpPr>
          <p:cNvPr id="69" name="CustomShape 6"/>
          <p:cNvSpPr/>
          <p:nvPr/>
        </p:nvSpPr>
        <p:spPr>
          <a:xfrm>
            <a:off x="2389680" y="1114560"/>
            <a:ext cx="2042640" cy="2550600"/>
          </a:xfrm>
          <a:prstGeom prst="flowChartAlternateProcess">
            <a:avLst/>
          </a:prstGeom>
          <a:ln>
            <a:round/>
          </a:ln>
        </p:spPr>
        <p:style>
          <a:lnRef idx="1">
            <a:schemeClr val="accent5"/>
          </a:lnRef>
          <a:fillRef idx="2">
            <a:schemeClr val="accent5"/>
          </a:fillRef>
          <a:effectRef idx="1">
            <a:schemeClr val="accent5"/>
          </a:effectRef>
          <a:fontRef idx="minor"/>
        </p:style>
      </p:sp>
      <p:sp>
        <p:nvSpPr>
          <p:cNvPr id="70" name="CustomShape 7"/>
          <p:cNvSpPr/>
          <p:nvPr/>
        </p:nvSpPr>
        <p:spPr>
          <a:xfrm>
            <a:off x="2388600" y="1209600"/>
            <a:ext cx="2042640" cy="200844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400" spc="-1" strike="noStrike">
                <a:solidFill>
                  <a:srgbClr val="000000"/>
                </a:solidFill>
                <a:latin typeface="Century Gothic"/>
              </a:rPr>
              <a:t>Организация экстремистского сообщества, </a:t>
            </a:r>
            <a:r>
              <a:rPr b="0" i="1" lang="ru-RU" sz="1400" spc="-1" strike="noStrike" u="sng">
                <a:solidFill>
                  <a:srgbClr val="ff0000"/>
                </a:solidFill>
                <a:uFillTx/>
                <a:latin typeface="Century Gothic"/>
              </a:rPr>
              <a:t>наказывается штрафом до 800 тысяч рублей, лишением свободы до 12 лет (ст. 282.1 УК РФ)</a:t>
            </a:r>
            <a:r>
              <a:rPr b="0" i="1" lang="ru-RU" sz="1400" spc="-1" strike="noStrike" u="sng">
                <a:solidFill>
                  <a:srgbClr val="000000"/>
                </a:solidFill>
                <a:uFillTx/>
                <a:latin typeface="Century Gothic"/>
              </a:rPr>
              <a:t> </a:t>
            </a:r>
            <a:endParaRPr b="0" lang="ru-RU" sz="1400" spc="-1" strike="noStrike">
              <a:latin typeface="Arial"/>
            </a:endParaRPr>
          </a:p>
        </p:txBody>
      </p:sp>
      <p:sp>
        <p:nvSpPr>
          <p:cNvPr id="71" name="CustomShape 8"/>
          <p:cNvSpPr/>
          <p:nvPr/>
        </p:nvSpPr>
        <p:spPr>
          <a:xfrm>
            <a:off x="4518000" y="1114560"/>
            <a:ext cx="2326680" cy="2550600"/>
          </a:xfrm>
          <a:prstGeom prst="flowChartAlternateProcess">
            <a:avLst/>
          </a:prstGeom>
          <a:ln>
            <a:round/>
          </a:ln>
        </p:spPr>
        <p:style>
          <a:lnRef idx="1">
            <a:schemeClr val="accent5"/>
          </a:lnRef>
          <a:fillRef idx="2">
            <a:schemeClr val="accent5"/>
          </a:fillRef>
          <a:effectRef idx="1">
            <a:schemeClr val="accent5"/>
          </a:effectRef>
          <a:fontRef idx="minor"/>
        </p:style>
      </p:sp>
      <p:sp>
        <p:nvSpPr>
          <p:cNvPr id="72" name="CustomShape 9"/>
          <p:cNvSpPr/>
          <p:nvPr/>
        </p:nvSpPr>
        <p:spPr>
          <a:xfrm>
            <a:off x="4564440" y="1183680"/>
            <a:ext cx="2296440" cy="200844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400" spc="-1" strike="noStrike">
                <a:solidFill>
                  <a:srgbClr val="000000"/>
                </a:solidFill>
                <a:latin typeface="Century Gothic"/>
              </a:rPr>
              <a:t>Возбуждение ненависти либо вражды, а равно унижение человеческого достоинства, </a:t>
            </a:r>
            <a:r>
              <a:rPr b="0" i="1" lang="ru-RU" sz="1400" spc="-1" strike="noStrike" u="sng">
                <a:solidFill>
                  <a:srgbClr val="ff0000"/>
                </a:solidFill>
                <a:uFillTx/>
                <a:latin typeface="Century Gothic"/>
              </a:rPr>
              <a:t>наказывается штрафом до 600 тысяч рублей, лишением свободы до 6 лет(ст. 282 УК РФ)</a:t>
            </a:r>
            <a:r>
              <a:rPr b="0" lang="ru-RU" sz="1400" spc="-1" strike="noStrike">
                <a:solidFill>
                  <a:srgbClr val="000000"/>
                </a:solidFill>
                <a:latin typeface="Century Gothic"/>
              </a:rPr>
              <a:t> </a:t>
            </a:r>
            <a:endParaRPr b="0" lang="ru-RU" sz="1400" spc="-1" strike="noStrike">
              <a:latin typeface="Arial"/>
            </a:endParaRPr>
          </a:p>
        </p:txBody>
      </p:sp>
      <p:sp>
        <p:nvSpPr>
          <p:cNvPr id="73" name="CustomShape 10"/>
          <p:cNvSpPr/>
          <p:nvPr/>
        </p:nvSpPr>
        <p:spPr>
          <a:xfrm>
            <a:off x="6909120" y="1114560"/>
            <a:ext cx="2326680" cy="2550600"/>
          </a:xfrm>
          <a:prstGeom prst="flowChartAlternateProcess">
            <a:avLst/>
          </a:prstGeom>
          <a:ln>
            <a:round/>
          </a:ln>
        </p:spPr>
        <p:style>
          <a:lnRef idx="1">
            <a:schemeClr val="accent5"/>
          </a:lnRef>
          <a:fillRef idx="2">
            <a:schemeClr val="accent5"/>
          </a:fillRef>
          <a:effectRef idx="1">
            <a:schemeClr val="accent5"/>
          </a:effectRef>
          <a:fontRef idx="minor"/>
        </p:style>
      </p:sp>
      <p:sp>
        <p:nvSpPr>
          <p:cNvPr id="74" name="CustomShape 11"/>
          <p:cNvSpPr/>
          <p:nvPr/>
        </p:nvSpPr>
        <p:spPr>
          <a:xfrm>
            <a:off x="7064280" y="1209600"/>
            <a:ext cx="2042640" cy="2221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400" spc="-1" strike="noStrike">
                <a:solidFill>
                  <a:srgbClr val="000000"/>
                </a:solidFill>
                <a:latin typeface="Century Gothic"/>
              </a:rPr>
              <a:t>Публичные призывы к осуществлению экстремистской деятельности, </a:t>
            </a:r>
            <a:r>
              <a:rPr b="0" i="1" lang="ru-RU" sz="1400" spc="-1" strike="noStrike" u="sng">
                <a:solidFill>
                  <a:srgbClr val="ff0000"/>
                </a:solidFill>
                <a:uFillTx/>
                <a:latin typeface="Century Gothic"/>
              </a:rPr>
              <a:t>наказываются штрафом до 300 тысяч рублей, лишением свободы до 5 лет (ст. 280 УК РФ)</a:t>
            </a:r>
            <a:r>
              <a:rPr b="0" i="1" lang="ru-RU" sz="1400" spc="-1" strike="noStrike" u="sng">
                <a:solidFill>
                  <a:srgbClr val="000000"/>
                </a:solidFill>
                <a:uFillTx/>
                <a:latin typeface="Century Gothic"/>
              </a:rPr>
              <a:t>  </a:t>
            </a:r>
            <a:endParaRPr b="0" lang="ru-RU" sz="1400" spc="-1" strike="noStrike">
              <a:latin typeface="Arial"/>
            </a:endParaRPr>
          </a:p>
        </p:txBody>
      </p:sp>
      <p:sp>
        <p:nvSpPr>
          <p:cNvPr id="75" name="CustomShape 12"/>
          <p:cNvSpPr/>
          <p:nvPr/>
        </p:nvSpPr>
        <p:spPr>
          <a:xfrm>
            <a:off x="9326520" y="1118880"/>
            <a:ext cx="2042640" cy="2550600"/>
          </a:xfrm>
          <a:prstGeom prst="flowChartAlternateProcess">
            <a:avLst/>
          </a:prstGeom>
          <a:ln>
            <a:round/>
          </a:ln>
        </p:spPr>
        <p:style>
          <a:lnRef idx="1">
            <a:schemeClr val="accent5"/>
          </a:lnRef>
          <a:fillRef idx="2">
            <a:schemeClr val="accent5"/>
          </a:fillRef>
          <a:effectRef idx="1">
            <a:schemeClr val="accent5"/>
          </a:effectRef>
          <a:fontRef idx="minor"/>
        </p:style>
      </p:sp>
      <p:sp>
        <p:nvSpPr>
          <p:cNvPr id="76" name="CustomShape 13"/>
          <p:cNvSpPr/>
          <p:nvPr/>
        </p:nvSpPr>
        <p:spPr>
          <a:xfrm>
            <a:off x="9326520" y="1183680"/>
            <a:ext cx="2042640" cy="200844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400" spc="-1" strike="noStrike">
                <a:solidFill>
                  <a:srgbClr val="000000"/>
                </a:solidFill>
                <a:latin typeface="Century Gothic"/>
              </a:rPr>
              <a:t>Финансирование экстремистской деятельности, </a:t>
            </a:r>
            <a:r>
              <a:rPr b="0" i="1" lang="ru-RU" sz="1400" spc="-1" strike="noStrike" u="sng">
                <a:solidFill>
                  <a:srgbClr val="ff0000"/>
                </a:solidFill>
                <a:uFillTx/>
                <a:latin typeface="Century Gothic"/>
              </a:rPr>
              <a:t>наказывается штрафом до 700 тысяч рублей, лишением свободы до 10 лет (ст. 282.3 УК РФ)  </a:t>
            </a:r>
            <a:endParaRPr b="0" lang="ru-RU" sz="1400" spc="-1" strike="noStrike">
              <a:latin typeface="Arial"/>
            </a:endParaRPr>
          </a:p>
        </p:txBody>
      </p:sp>
      <p:sp>
        <p:nvSpPr>
          <p:cNvPr id="77" name="CustomShape 14"/>
          <p:cNvSpPr/>
          <p:nvPr/>
        </p:nvSpPr>
        <p:spPr>
          <a:xfrm>
            <a:off x="4009680" y="4088160"/>
            <a:ext cx="3896280" cy="2627640"/>
          </a:xfrm>
          <a:prstGeom prst="flowChartAlternateProcess">
            <a:avLst/>
          </a:prstGeom>
          <a:ln>
            <a:round/>
          </a:ln>
        </p:spPr>
        <p:style>
          <a:lnRef idx="1">
            <a:schemeClr val="accent5"/>
          </a:lnRef>
          <a:fillRef idx="2">
            <a:schemeClr val="accent5"/>
          </a:fillRef>
          <a:effectRef idx="1">
            <a:schemeClr val="accent5"/>
          </a:effectRef>
          <a:fontRef idx="minor"/>
        </p:style>
      </p:sp>
      <p:sp>
        <p:nvSpPr>
          <p:cNvPr id="78" name="CustomShape 15"/>
          <p:cNvSpPr/>
          <p:nvPr/>
        </p:nvSpPr>
        <p:spPr>
          <a:xfrm>
            <a:off x="8019000" y="4085280"/>
            <a:ext cx="4137480" cy="2627640"/>
          </a:xfrm>
          <a:prstGeom prst="flowChartAlternateProcess">
            <a:avLst/>
          </a:prstGeom>
          <a:ln>
            <a:round/>
          </a:ln>
        </p:spPr>
        <p:style>
          <a:lnRef idx="1">
            <a:schemeClr val="accent5"/>
          </a:lnRef>
          <a:fillRef idx="2">
            <a:schemeClr val="accent5"/>
          </a:fillRef>
          <a:effectRef idx="1">
            <a:schemeClr val="accent5"/>
          </a:effectRef>
          <a:fontRef idx="minor"/>
        </p:style>
      </p:sp>
      <p:sp>
        <p:nvSpPr>
          <p:cNvPr id="79" name="CustomShape 16"/>
          <p:cNvSpPr/>
          <p:nvPr/>
        </p:nvSpPr>
        <p:spPr>
          <a:xfrm>
            <a:off x="212760" y="4531680"/>
            <a:ext cx="3414240" cy="136908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400" spc="-1" strike="noStrike">
                <a:solidFill>
                  <a:srgbClr val="000000"/>
                </a:solidFill>
                <a:latin typeface="Century Gothic"/>
              </a:rPr>
              <a:t>Производство и распространение экстремистских материалов </a:t>
            </a:r>
            <a:r>
              <a:rPr b="0" i="1" lang="ru-RU" sz="1400" spc="-1" strike="noStrike" u="sng">
                <a:solidFill>
                  <a:srgbClr val="ff0000"/>
                </a:solidFill>
                <a:uFillTx/>
                <a:latin typeface="Century Gothic"/>
              </a:rPr>
              <a:t>наказывается штрафом до 3000 тысяч рублей, либо административным арестом на срок до 15 суток (ст. 20.29 КоАП РФ)</a:t>
            </a:r>
            <a:r>
              <a:rPr b="0" i="1" lang="ru-RU" sz="1400" spc="-1" strike="noStrike" u="sng">
                <a:solidFill>
                  <a:srgbClr val="000000"/>
                </a:solidFill>
                <a:uFillTx/>
                <a:latin typeface="Century Gothic"/>
              </a:rPr>
              <a:t> </a:t>
            </a:r>
            <a:endParaRPr b="0" lang="ru-RU" sz="1400" spc="-1" strike="noStrike">
              <a:latin typeface="Arial"/>
            </a:endParaRPr>
          </a:p>
        </p:txBody>
      </p:sp>
      <p:sp>
        <p:nvSpPr>
          <p:cNvPr id="80" name="CustomShape 17"/>
          <p:cNvSpPr/>
          <p:nvPr/>
        </p:nvSpPr>
        <p:spPr>
          <a:xfrm>
            <a:off x="4250520" y="4412880"/>
            <a:ext cx="3414240" cy="179532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400" spc="-1" strike="noStrike">
                <a:solidFill>
                  <a:srgbClr val="000000"/>
                </a:solidFill>
                <a:latin typeface="Century Gothic"/>
              </a:rPr>
              <a:t>Возбуждение ненависти либо вражды, а равно унижение человеческого достоинства </a:t>
            </a:r>
            <a:r>
              <a:rPr b="0" i="1" lang="ru-RU" sz="1400" spc="-1" strike="noStrike" u="sng">
                <a:solidFill>
                  <a:srgbClr val="ff0000"/>
                </a:solidFill>
                <a:uFillTx/>
                <a:latin typeface="Century Gothic"/>
              </a:rPr>
              <a:t>наказывается штрафом в размере от 1000 до 2000 тысяч рублей, либо обязательными работами на срок до 100 часов, либо арестом на срок до 15 суток (ст. 20.3.1 КоАП РФ)</a:t>
            </a:r>
            <a:r>
              <a:rPr b="0" i="1" lang="ru-RU" sz="1400" spc="-1" strike="noStrike" u="sng">
                <a:solidFill>
                  <a:srgbClr val="000000"/>
                </a:solidFill>
                <a:uFillTx/>
                <a:latin typeface="Century Gothic"/>
              </a:rPr>
              <a:t> </a:t>
            </a:r>
            <a:endParaRPr b="0" lang="ru-RU" sz="1400" spc="-1" strike="noStrike">
              <a:latin typeface="Arial"/>
            </a:endParaRPr>
          </a:p>
        </p:txBody>
      </p:sp>
      <p:sp>
        <p:nvSpPr>
          <p:cNvPr id="81" name="CustomShape 18"/>
          <p:cNvSpPr/>
          <p:nvPr/>
        </p:nvSpPr>
        <p:spPr>
          <a:xfrm>
            <a:off x="8019000" y="4197600"/>
            <a:ext cx="4172760" cy="2221560"/>
          </a:xfrm>
          <a:prstGeom prst="rect">
            <a:avLst/>
          </a:prstGeom>
          <a:noFill/>
          <a:ln>
            <a:noFill/>
          </a:ln>
        </p:spPr>
        <p:style>
          <a:lnRef idx="0"/>
          <a:fillRef idx="0"/>
          <a:effectRef idx="0"/>
          <a:fontRef idx="minor"/>
        </p:style>
        <p:txBody>
          <a:bodyPr lIns="90000" rIns="90000" tIns="45000" bIns="45000"/>
          <a:p>
            <a:pPr algn="ctr">
              <a:lnSpc>
                <a:spcPct val="100000"/>
              </a:lnSpc>
            </a:pPr>
            <a:r>
              <a:rPr b="0" lang="ru-RU" sz="1400" spc="-1" strike="noStrike">
                <a:solidFill>
                  <a:srgbClr val="000000"/>
                </a:solidFill>
                <a:latin typeface="Century Gothic"/>
              </a:rPr>
              <a:t>Пропаганда либо публичное демонстрирование нацистской атрибутики или символики, либо атрибутики или символики экстремистских организаций, ибо иных атрибутики или символики, пропаганда либо публичное демонстрирование которых запрещены федеральными законами, </a:t>
            </a:r>
            <a:r>
              <a:rPr b="0" i="1" lang="ru-RU" sz="1400" spc="-1" strike="noStrike" u="sng">
                <a:solidFill>
                  <a:srgbClr val="ff0000"/>
                </a:solidFill>
                <a:uFillTx/>
                <a:latin typeface="Century Gothic"/>
              </a:rPr>
              <a:t>наказывается штрафом до 2500 тысяч рублей, либо административным арестом на срок до 15 суток (ст. 20.3 КоАП РФ)</a:t>
            </a:r>
            <a:r>
              <a:rPr b="0" i="1" lang="ru-RU" sz="1400" spc="-1" strike="noStrike" u="sng">
                <a:solidFill>
                  <a:srgbClr val="000000"/>
                </a:solidFill>
                <a:uFillTx/>
                <a:latin typeface="Century Gothic"/>
              </a:rPr>
              <a:t> </a:t>
            </a:r>
            <a:endParaRPr b="0" lang="ru-RU" sz="1400" spc="-1" strike="noStrike">
              <a:latin typeface="Arial"/>
            </a:endParaRPr>
          </a:p>
        </p:txBody>
      </p:sp>
      <p:pic>
        <p:nvPicPr>
          <p:cNvPr id="82" name="Рисунок 28" descr=""/>
          <p:cNvPicPr/>
          <p:nvPr/>
        </p:nvPicPr>
        <p:blipFill>
          <a:blip r:embed="rId1"/>
          <a:stretch/>
        </p:blipFill>
        <p:spPr>
          <a:xfrm>
            <a:off x="10067400" y="-331560"/>
            <a:ext cx="1428480" cy="1797120"/>
          </a:xfrm>
          <a:prstGeom prst="rect">
            <a:avLst/>
          </a:prstGeom>
          <a:ln>
            <a:noFill/>
          </a:ln>
          <a:effectLst>
            <a:outerShdw algn="tl" blurRad="50800" dir="2700000" dist="37674" rotWithShape="0">
              <a:srgbClr val="000000">
                <a:alpha val="40000"/>
              </a:srgbClr>
            </a:outerShdw>
          </a:effectLst>
        </p:spPr>
      </p:pic>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328680" y="117000"/>
            <a:ext cx="10093320" cy="821880"/>
          </a:xfrm>
          <a:prstGeom prst="rect">
            <a:avLst/>
          </a:prstGeom>
          <a:noFill/>
          <a:ln>
            <a:noFill/>
          </a:ln>
        </p:spPr>
        <p:style>
          <a:lnRef idx="0"/>
          <a:fillRef idx="0"/>
          <a:effectRef idx="0"/>
          <a:fontRef idx="minor"/>
        </p:style>
        <p:txBody>
          <a:bodyPr lIns="90000" rIns="90000" tIns="45000" bIns="45000"/>
          <a:p>
            <a:pPr algn="ctr">
              <a:lnSpc>
                <a:spcPct val="100000"/>
              </a:lnSpc>
            </a:pPr>
            <a:r>
              <a:rPr b="1" lang="ru-RU" sz="2400" spc="-1" strike="noStrike">
                <a:solidFill>
                  <a:srgbClr val="ff0000"/>
                </a:solidFill>
                <a:latin typeface="Times New Roman"/>
              </a:rPr>
              <a:t>Ответственность работодателей за нарушение норм миграционного законодательства </a:t>
            </a:r>
            <a:endParaRPr b="0" lang="ru-RU" sz="2400" spc="-1" strike="noStrike">
              <a:latin typeface="Arial"/>
            </a:endParaRPr>
          </a:p>
        </p:txBody>
      </p:sp>
      <p:sp>
        <p:nvSpPr>
          <p:cNvPr id="84" name="CustomShape 2"/>
          <p:cNvSpPr/>
          <p:nvPr/>
        </p:nvSpPr>
        <p:spPr>
          <a:xfrm>
            <a:off x="0" y="1149480"/>
            <a:ext cx="3732480" cy="5566320"/>
          </a:xfrm>
          <a:prstGeom prst="flowChartAlternateProcess">
            <a:avLst/>
          </a:prstGeom>
          <a:ln>
            <a:round/>
          </a:ln>
        </p:spPr>
        <p:style>
          <a:lnRef idx="1">
            <a:schemeClr val="accent5"/>
          </a:lnRef>
          <a:fillRef idx="2">
            <a:schemeClr val="accent5"/>
          </a:fillRef>
          <a:effectRef idx="1">
            <a:schemeClr val="accent5"/>
          </a:effectRef>
          <a:fontRef idx="minor"/>
        </p:style>
      </p:sp>
      <p:sp>
        <p:nvSpPr>
          <p:cNvPr id="85" name="CustomShape 3"/>
          <p:cNvSpPr/>
          <p:nvPr/>
        </p:nvSpPr>
        <p:spPr>
          <a:xfrm>
            <a:off x="143280" y="1209240"/>
            <a:ext cx="3588840" cy="5018400"/>
          </a:xfrm>
          <a:prstGeom prst="rect">
            <a:avLst/>
          </a:prstGeom>
          <a:noFill/>
          <a:ln>
            <a:noFill/>
          </a:ln>
        </p:spPr>
        <p:style>
          <a:lnRef idx="0"/>
          <a:fillRef idx="0"/>
          <a:effectRef idx="0"/>
          <a:fontRef idx="minor"/>
        </p:style>
        <p:txBody>
          <a:bodyPr lIns="90000" rIns="90000" tIns="45000" bIns="45000"/>
          <a:p>
            <a:pPr algn="ctr">
              <a:lnSpc>
                <a:spcPct val="100000"/>
              </a:lnSpc>
            </a:pPr>
            <a:r>
              <a:rPr b="1" lang="ru-RU" sz="1200" spc="-1" strike="noStrike">
                <a:solidFill>
                  <a:srgbClr val="ff0000"/>
                </a:solidFill>
                <a:latin typeface="Century Gothic"/>
              </a:rPr>
              <a:t>Незаконное осуществление ИГ и ЛБГ трудовой деятельности в РФ</a:t>
            </a:r>
            <a:endParaRPr b="0" lang="ru-RU" sz="1200" spc="-1" strike="noStrike">
              <a:latin typeface="Arial"/>
            </a:endParaRPr>
          </a:p>
          <a:p>
            <a:pPr>
              <a:lnSpc>
                <a:spcPct val="100000"/>
              </a:lnSpc>
            </a:pPr>
            <a:r>
              <a:rPr b="1" lang="ru-RU" sz="1200" spc="-1" strike="noStrike">
                <a:solidFill>
                  <a:srgbClr val="000000"/>
                </a:solidFill>
                <a:latin typeface="Century Gothic"/>
              </a:rPr>
              <a:t>1.</a:t>
            </a:r>
            <a:r>
              <a:rPr b="0" lang="ru-RU" sz="1200" spc="-1" strike="noStrike">
                <a:solidFill>
                  <a:srgbClr val="000000"/>
                </a:solidFill>
                <a:latin typeface="Century Gothic"/>
              </a:rPr>
              <a:t> Осуществление ИГ или ЛБГ трудовой деятельности в РФ без разрешения на работу либо патента, если такие разрешение либо патент требуются, либо осуществление ИГ и ЛБГ трудовой деятельности в РФ по профессии, не указанной в разрешении на работу или патенте </a:t>
            </a:r>
            <a:r>
              <a:rPr b="0" lang="ru-RU" sz="1200" spc="-1" strike="noStrike" u="sng">
                <a:solidFill>
                  <a:srgbClr val="000000"/>
                </a:solidFill>
                <a:uFillTx/>
                <a:latin typeface="Century Gothic"/>
              </a:rPr>
              <a:t>– </a:t>
            </a:r>
            <a:r>
              <a:rPr b="0" i="1" lang="ru-RU" sz="1200" spc="-1" strike="noStrike" u="sng">
                <a:solidFill>
                  <a:srgbClr val="ff0000"/>
                </a:solidFill>
                <a:uFillTx/>
                <a:latin typeface="Century Gothic"/>
              </a:rPr>
              <a:t>наказывается штрафом в размере до 2000 до 5000 рублей с административным выдворением за пределы РФ или без такового</a:t>
            </a:r>
            <a:r>
              <a:rPr b="0" lang="ru-RU" sz="1200" spc="-1" strike="noStrike" u="sng">
                <a:solidFill>
                  <a:srgbClr val="ff0000"/>
                </a:solidFill>
                <a:uFillTx/>
                <a:latin typeface="Century Gothic"/>
              </a:rPr>
              <a:t>.</a:t>
            </a:r>
            <a:endParaRPr b="0" lang="ru-RU" sz="1200" spc="-1" strike="noStrike">
              <a:latin typeface="Arial"/>
            </a:endParaRPr>
          </a:p>
          <a:p>
            <a:pPr>
              <a:lnSpc>
                <a:spcPct val="100000"/>
              </a:lnSpc>
            </a:pPr>
            <a:endParaRPr b="0" lang="ru-RU" sz="1200" spc="-1" strike="noStrike">
              <a:latin typeface="Arial"/>
            </a:endParaRPr>
          </a:p>
          <a:p>
            <a:pPr>
              <a:lnSpc>
                <a:spcPct val="100000"/>
              </a:lnSpc>
            </a:pPr>
            <a:r>
              <a:rPr b="1" lang="ru-RU" sz="1200" spc="-1" strike="noStrike">
                <a:solidFill>
                  <a:srgbClr val="000000"/>
                </a:solidFill>
                <a:latin typeface="Century Gothic"/>
              </a:rPr>
              <a:t>2.</a:t>
            </a:r>
            <a:r>
              <a:rPr b="0" lang="ru-RU" sz="1200" spc="-1" strike="noStrike">
                <a:solidFill>
                  <a:srgbClr val="000000"/>
                </a:solidFill>
                <a:latin typeface="Century Gothic"/>
              </a:rPr>
              <a:t> Повторное в течении одного года совершение ИГ или ЛБГ административного правонарушения – </a:t>
            </a:r>
            <a:r>
              <a:rPr b="0" i="1" lang="ru-RU" sz="1200" spc="-1" strike="noStrike" u="sng">
                <a:solidFill>
                  <a:srgbClr val="ff0000"/>
                </a:solidFill>
                <a:uFillTx/>
                <a:latin typeface="Century Gothic"/>
              </a:rPr>
              <a:t>наказывается штрафом в размере от 5000 до 7000 рублей с административным выдворением за пределы РФ</a:t>
            </a:r>
            <a:r>
              <a:rPr b="0" i="1" lang="ru-RU" sz="1200" spc="-1" strike="noStrike">
                <a:solidFill>
                  <a:srgbClr val="ff0000"/>
                </a:solidFill>
                <a:latin typeface="Century Gothic"/>
              </a:rPr>
              <a:t>.</a:t>
            </a:r>
            <a:endParaRPr b="0" lang="ru-RU" sz="1200" spc="-1" strike="noStrike">
              <a:latin typeface="Arial"/>
            </a:endParaRPr>
          </a:p>
          <a:p>
            <a:pPr>
              <a:lnSpc>
                <a:spcPct val="100000"/>
              </a:lnSpc>
            </a:pPr>
            <a:endParaRPr b="0" lang="ru-RU" sz="1200" spc="-1" strike="noStrike">
              <a:latin typeface="Arial"/>
            </a:endParaRPr>
          </a:p>
          <a:p>
            <a:pPr>
              <a:lnSpc>
                <a:spcPct val="100000"/>
              </a:lnSpc>
            </a:pPr>
            <a:r>
              <a:rPr b="1" i="1" lang="ru-RU" sz="1200" spc="-1" strike="noStrike">
                <a:solidFill>
                  <a:srgbClr val="000000"/>
                </a:solidFill>
                <a:latin typeface="Century Gothic"/>
              </a:rPr>
              <a:t>3. </a:t>
            </a:r>
            <a:r>
              <a:rPr b="0" lang="ru-RU" sz="1200" spc="-1" strike="noStrike">
                <a:solidFill>
                  <a:srgbClr val="000000"/>
                </a:solidFill>
                <a:latin typeface="Century Gothic"/>
              </a:rPr>
              <a:t>Нарушение ИГ и ЛБГ срока обращения за внесением изменений в сведения, содержащиеся в разрешении на работу или патенте, либо необращение ИГ и ЛБГ за внесением указанных изменений </a:t>
            </a:r>
            <a:r>
              <a:rPr b="0" i="1" lang="ru-RU" sz="1200" spc="-1" strike="noStrike">
                <a:solidFill>
                  <a:srgbClr val="000000"/>
                </a:solidFill>
                <a:latin typeface="Century Gothic"/>
              </a:rPr>
              <a:t>–</a:t>
            </a:r>
            <a:r>
              <a:rPr b="0" i="1" lang="ru-RU" sz="1200" spc="-1" strike="noStrike" u="sng">
                <a:solidFill>
                  <a:srgbClr val="000000"/>
                </a:solidFill>
                <a:uFillTx/>
                <a:latin typeface="Century Gothic"/>
              </a:rPr>
              <a:t> </a:t>
            </a:r>
            <a:r>
              <a:rPr b="0" i="1" lang="ru-RU" sz="1200" spc="-1" strike="noStrike" u="sng">
                <a:solidFill>
                  <a:srgbClr val="ff0000"/>
                </a:solidFill>
                <a:uFillTx/>
                <a:latin typeface="Century Gothic"/>
              </a:rPr>
              <a:t>наказывается штрафом в размере от 4000 до 5000 рублей.</a:t>
            </a:r>
            <a:endParaRPr b="0" lang="ru-RU" sz="1200" spc="-1" strike="noStrike">
              <a:latin typeface="Arial"/>
            </a:endParaRPr>
          </a:p>
        </p:txBody>
      </p:sp>
      <p:sp>
        <p:nvSpPr>
          <p:cNvPr id="86" name="CustomShape 4"/>
          <p:cNvSpPr/>
          <p:nvPr/>
        </p:nvSpPr>
        <p:spPr>
          <a:xfrm>
            <a:off x="3876120" y="1144080"/>
            <a:ext cx="8215560" cy="5566320"/>
          </a:xfrm>
          <a:prstGeom prst="flowChartAlternateProcess">
            <a:avLst/>
          </a:prstGeom>
          <a:ln>
            <a:round/>
          </a:ln>
        </p:spPr>
        <p:style>
          <a:lnRef idx="1">
            <a:schemeClr val="accent5"/>
          </a:lnRef>
          <a:fillRef idx="2">
            <a:schemeClr val="accent5"/>
          </a:fillRef>
          <a:effectRef idx="1">
            <a:schemeClr val="accent5"/>
          </a:effectRef>
          <a:fontRef idx="minor"/>
        </p:style>
      </p:sp>
      <p:sp>
        <p:nvSpPr>
          <p:cNvPr id="87" name="CustomShape 5"/>
          <p:cNvSpPr/>
          <p:nvPr/>
        </p:nvSpPr>
        <p:spPr>
          <a:xfrm>
            <a:off x="3916800" y="1345680"/>
            <a:ext cx="8174520" cy="4859280"/>
          </a:xfrm>
          <a:prstGeom prst="rect">
            <a:avLst/>
          </a:prstGeom>
          <a:noFill/>
          <a:ln>
            <a:noFill/>
          </a:ln>
        </p:spPr>
        <p:style>
          <a:lnRef idx="0"/>
          <a:fillRef idx="0"/>
          <a:effectRef idx="0"/>
          <a:fontRef idx="minor"/>
        </p:style>
        <p:txBody>
          <a:bodyPr lIns="90000" rIns="90000" tIns="45000" bIns="45000"/>
          <a:p>
            <a:pPr algn="ctr">
              <a:lnSpc>
                <a:spcPct val="100000"/>
              </a:lnSpc>
            </a:pPr>
            <a:r>
              <a:rPr b="1" lang="ru-RU" sz="1160" spc="-1" strike="noStrike">
                <a:solidFill>
                  <a:srgbClr val="ff0000"/>
                </a:solidFill>
                <a:latin typeface="Century Gothic"/>
              </a:rPr>
              <a:t>Незаконное привлечение к трудовой деятельности в РФ ИГ и ЛБГ </a:t>
            </a:r>
            <a:endParaRPr b="0" lang="ru-RU" sz="1160" spc="-1" strike="noStrike">
              <a:latin typeface="Arial"/>
            </a:endParaRPr>
          </a:p>
          <a:p>
            <a:pPr>
              <a:lnSpc>
                <a:spcPct val="100000"/>
              </a:lnSpc>
            </a:pPr>
            <a:r>
              <a:rPr b="1" lang="ru-RU" sz="1160" spc="-1" strike="noStrike">
                <a:solidFill>
                  <a:srgbClr val="000000"/>
                </a:solidFill>
                <a:latin typeface="Century Gothic"/>
              </a:rPr>
              <a:t>1.</a:t>
            </a:r>
            <a:r>
              <a:rPr b="0" lang="ru-RU" sz="1160" spc="-1" strike="noStrike">
                <a:solidFill>
                  <a:srgbClr val="000000"/>
                </a:solidFill>
                <a:latin typeface="Century Gothic"/>
              </a:rPr>
              <a:t> Привлечение к трудовой деятельности в РФ ИГ или ЛБГ при отсутствии у этих ИГ или ЛБГ разрешения на работу либо патента, либо привлечении к трудовой деятельности в РФ ИГ и ЛБГ по профессии, не указанной в разрешении на работу или патенте </a:t>
            </a:r>
            <a:r>
              <a:rPr b="0" lang="ru-RU" sz="1160" spc="-1" strike="noStrike" u="sng">
                <a:solidFill>
                  <a:srgbClr val="000000"/>
                </a:solidFill>
                <a:uFillTx/>
                <a:latin typeface="Century Gothic"/>
              </a:rPr>
              <a:t>– </a:t>
            </a:r>
            <a:r>
              <a:rPr b="0" i="1" lang="ru-RU" sz="1160" spc="-1" strike="noStrike" u="sng">
                <a:solidFill>
                  <a:srgbClr val="ff0000"/>
                </a:solidFill>
                <a:uFillTx/>
                <a:latin typeface="Century Gothic"/>
              </a:rPr>
              <a:t>наказывается штрафом на граждан в размере от 2000 до 5000 рублей; на должностных лиц в размере от 25 000 до 50 000 рублей; на юр. лиц в размере от 250 000 до 800 000 рублей, либо административное приостановление деятельности на срок от 14 до 90 суток.</a:t>
            </a:r>
            <a:r>
              <a:rPr b="0" i="1" lang="ru-RU" sz="1160" spc="-1" strike="noStrike" u="sng">
                <a:solidFill>
                  <a:srgbClr val="000000"/>
                </a:solidFill>
                <a:uFillTx/>
                <a:latin typeface="Century Gothic"/>
              </a:rPr>
              <a:t> </a:t>
            </a:r>
            <a:endParaRPr b="0" lang="ru-RU" sz="1160" spc="-1" strike="noStrike">
              <a:latin typeface="Arial"/>
            </a:endParaRPr>
          </a:p>
          <a:p>
            <a:pPr>
              <a:lnSpc>
                <a:spcPct val="100000"/>
              </a:lnSpc>
            </a:pPr>
            <a:endParaRPr b="0" lang="ru-RU" sz="1160" spc="-1" strike="noStrike">
              <a:latin typeface="Arial"/>
            </a:endParaRPr>
          </a:p>
          <a:p>
            <a:pPr>
              <a:lnSpc>
                <a:spcPct val="100000"/>
              </a:lnSpc>
            </a:pPr>
            <a:r>
              <a:rPr b="1" lang="ru-RU" sz="1160" spc="-1" strike="noStrike">
                <a:solidFill>
                  <a:srgbClr val="000000"/>
                </a:solidFill>
                <a:latin typeface="Century Gothic"/>
              </a:rPr>
              <a:t>2.</a:t>
            </a:r>
            <a:r>
              <a:rPr b="0" lang="ru-RU" sz="1160" spc="-1" strike="noStrike">
                <a:solidFill>
                  <a:srgbClr val="000000"/>
                </a:solidFill>
                <a:latin typeface="Century Gothic"/>
              </a:rPr>
              <a:t> Привлечение к трудовой деятельности в РФ ИГ или ЛБГ без получения в установленном порядке разрешения на привлечение и использование иностранных работников – </a:t>
            </a:r>
            <a:r>
              <a:rPr b="0" i="1" lang="ru-RU" sz="1160" spc="-1" strike="noStrike" u="sng">
                <a:solidFill>
                  <a:srgbClr val="ff0000"/>
                </a:solidFill>
                <a:uFillTx/>
                <a:latin typeface="Century Gothic"/>
              </a:rPr>
              <a:t>наказывается штрафом на граждан в размере от 2000 до 5000 рублей; на должностных лиц в размере от 25 000 до 50 000 рублей; на юр. лиц в размере от 250 000 до 800 000 рублей, либо административное приостановление деятельности на срок от 14 до 90 суток. </a:t>
            </a:r>
            <a:endParaRPr b="0" lang="ru-RU" sz="1160" spc="-1" strike="noStrike">
              <a:latin typeface="Arial"/>
            </a:endParaRPr>
          </a:p>
          <a:p>
            <a:pPr>
              <a:lnSpc>
                <a:spcPct val="100000"/>
              </a:lnSpc>
            </a:pPr>
            <a:endParaRPr b="0" lang="ru-RU" sz="1160" spc="-1" strike="noStrike">
              <a:latin typeface="Arial"/>
            </a:endParaRPr>
          </a:p>
          <a:p>
            <a:pPr>
              <a:lnSpc>
                <a:spcPct val="100000"/>
              </a:lnSpc>
            </a:pPr>
            <a:r>
              <a:rPr b="1" i="1" lang="ru-RU" sz="1160" spc="-1" strike="noStrike">
                <a:solidFill>
                  <a:srgbClr val="000000"/>
                </a:solidFill>
                <a:latin typeface="Century Gothic"/>
              </a:rPr>
              <a:t>3. </a:t>
            </a:r>
            <a:r>
              <a:rPr b="0" lang="ru-RU" sz="1160" spc="-1" strike="noStrike">
                <a:solidFill>
                  <a:srgbClr val="000000"/>
                </a:solidFill>
                <a:latin typeface="Century Gothic"/>
              </a:rPr>
              <a:t>Неуведомление или нарушение установленного порядка и (или) формы уведомления территориального органа федерального органа исполнительной власти в сфере миграции, о заключении или прекращении (расторжении) трудового договора или гражданско-правового договора на выполнение работ (оказание услуг) с ИГ в срок, не превышающий трех рабочих дней с даты заключения, прекращения (расторжения) договора </a:t>
            </a:r>
            <a:r>
              <a:rPr b="0" i="1" lang="ru-RU" sz="1160" spc="-1" strike="noStrike">
                <a:solidFill>
                  <a:srgbClr val="000000"/>
                </a:solidFill>
                <a:latin typeface="Century Gothic"/>
              </a:rPr>
              <a:t>–</a:t>
            </a:r>
            <a:r>
              <a:rPr b="0" i="1" lang="ru-RU" sz="1160" spc="-1" strike="noStrike" u="sng">
                <a:solidFill>
                  <a:srgbClr val="000000"/>
                </a:solidFill>
                <a:uFillTx/>
                <a:latin typeface="Century Gothic"/>
              </a:rPr>
              <a:t> </a:t>
            </a:r>
            <a:r>
              <a:rPr b="0" i="1" lang="ru-RU" sz="1160" spc="-1" strike="noStrike" u="sng">
                <a:solidFill>
                  <a:srgbClr val="ff0000"/>
                </a:solidFill>
                <a:uFillTx/>
                <a:latin typeface="Century Gothic"/>
              </a:rPr>
              <a:t>наказывается штрафом на граждан в размере от 2000 до 5000 рублей; на должностных лиц в размере от 35 000 до 50 000 рублей; на юр. лиц в размере от 400 000 до 800 000 рублей, либо административное приостановление деятельности на срок от 14 до 90 суток.</a:t>
            </a:r>
            <a:endParaRPr b="0" lang="ru-RU" sz="1160" spc="-1" strike="noStrike">
              <a:latin typeface="Arial"/>
            </a:endParaRPr>
          </a:p>
          <a:p>
            <a:pPr>
              <a:lnSpc>
                <a:spcPct val="100000"/>
              </a:lnSpc>
            </a:pPr>
            <a:endParaRPr b="0" lang="ru-RU" sz="1160" spc="-1" strike="noStrike">
              <a:latin typeface="Arial"/>
            </a:endParaRPr>
          </a:p>
          <a:p>
            <a:pPr>
              <a:lnSpc>
                <a:spcPct val="100000"/>
              </a:lnSpc>
            </a:pPr>
            <a:r>
              <a:rPr b="1" lang="ru-RU" sz="1160" spc="-1" strike="noStrike">
                <a:solidFill>
                  <a:srgbClr val="000000"/>
                </a:solidFill>
                <a:latin typeface="Century Gothic"/>
              </a:rPr>
              <a:t>4. </a:t>
            </a:r>
            <a:r>
              <a:rPr b="0" lang="ru-RU" sz="1160" spc="-1" strike="noStrike">
                <a:solidFill>
                  <a:srgbClr val="000000"/>
                </a:solidFill>
                <a:latin typeface="Century Gothic"/>
              </a:rPr>
              <a:t>Неуведомление или нарушение установленного порядка и (или) формы уведомления работодателем или заказчиком работ (услуг), привлекающими высококвалифицированных специалистов, федерального органа исполнительной власти в сфере миграции, об исполнении обязательств  по выплате заработной платы (вознаграждения) высококвалифицированным специалистам – </a:t>
            </a:r>
            <a:r>
              <a:rPr b="0" i="1" lang="ru-RU" sz="1160" spc="-1" strike="noStrike" u="sng">
                <a:solidFill>
                  <a:srgbClr val="ff0000"/>
                </a:solidFill>
                <a:uFillTx/>
                <a:latin typeface="Century Gothic"/>
              </a:rPr>
              <a:t>наказывается штрафом на должностных лиц в размере от 35 000 до 70 000 рублей; на юр. лиц в размере </a:t>
            </a:r>
            <a:endParaRPr b="0" lang="ru-RU" sz="1160" spc="-1" strike="noStrike">
              <a:latin typeface="Arial"/>
            </a:endParaRPr>
          </a:p>
          <a:p>
            <a:pPr>
              <a:lnSpc>
                <a:spcPct val="100000"/>
              </a:lnSpc>
            </a:pPr>
            <a:r>
              <a:rPr b="0" i="1" lang="ru-RU" sz="1160" spc="-1" strike="noStrike">
                <a:solidFill>
                  <a:srgbClr val="ff0000"/>
                </a:solidFill>
                <a:latin typeface="Century Gothic"/>
              </a:rPr>
              <a:t>     </a:t>
            </a:r>
            <a:r>
              <a:rPr b="0" i="1" lang="ru-RU" sz="1160" spc="-1" strike="noStrike" u="sng">
                <a:solidFill>
                  <a:srgbClr val="ff0000"/>
                </a:solidFill>
                <a:uFillTx/>
                <a:latin typeface="Century Gothic"/>
              </a:rPr>
              <a:t>от 400 000 до1 000 000.</a:t>
            </a:r>
            <a:endParaRPr b="0" lang="ru-RU" sz="1160" spc="-1" strike="noStrike">
              <a:latin typeface="Arial"/>
            </a:endParaRPr>
          </a:p>
          <a:p>
            <a:pPr>
              <a:lnSpc>
                <a:spcPct val="100000"/>
              </a:lnSpc>
            </a:pPr>
            <a:endParaRPr b="0" lang="ru-RU" sz="1160" spc="-1" strike="noStrike">
              <a:latin typeface="Arial"/>
            </a:endParaRPr>
          </a:p>
        </p:txBody>
      </p:sp>
      <p:pic>
        <p:nvPicPr>
          <p:cNvPr id="88" name="Рисунок 7" descr=""/>
          <p:cNvPicPr/>
          <p:nvPr/>
        </p:nvPicPr>
        <p:blipFill>
          <a:blip r:embed="rId1"/>
          <a:stretch/>
        </p:blipFill>
        <p:spPr>
          <a:xfrm>
            <a:off x="10067400" y="-331560"/>
            <a:ext cx="1428480" cy="1797120"/>
          </a:xfrm>
          <a:prstGeom prst="rect">
            <a:avLst/>
          </a:prstGeom>
          <a:ln>
            <a:noFill/>
          </a:ln>
          <a:effectLst>
            <a:outerShdw algn="tl" blurRad="50800" dir="2700000" dist="37674" rotWithShape="0">
              <a:srgbClr val="000000">
                <a:alpha val="40000"/>
              </a:srgbClr>
            </a:outerShdw>
          </a:effectLst>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CustomShape 1"/>
          <p:cNvSpPr/>
          <p:nvPr/>
        </p:nvSpPr>
        <p:spPr>
          <a:xfrm>
            <a:off x="328680" y="117000"/>
            <a:ext cx="10093320" cy="821880"/>
          </a:xfrm>
          <a:prstGeom prst="rect">
            <a:avLst/>
          </a:prstGeom>
          <a:noFill/>
          <a:ln>
            <a:noFill/>
          </a:ln>
        </p:spPr>
        <p:style>
          <a:lnRef idx="0"/>
          <a:fillRef idx="0"/>
          <a:effectRef idx="0"/>
          <a:fontRef idx="minor"/>
        </p:style>
        <p:txBody>
          <a:bodyPr lIns="90000" rIns="90000" tIns="45000" bIns="45000"/>
          <a:p>
            <a:pPr algn="ctr">
              <a:lnSpc>
                <a:spcPct val="100000"/>
              </a:lnSpc>
            </a:pPr>
            <a:r>
              <a:rPr b="1" lang="ru-RU" sz="2400" spc="-1" strike="noStrike">
                <a:solidFill>
                  <a:srgbClr val="ff0000"/>
                </a:solidFill>
                <a:latin typeface="Times New Roman"/>
              </a:rPr>
              <a:t>Ответственность работодателей за нарушение норм миграционного законодательства </a:t>
            </a:r>
            <a:endParaRPr b="0" lang="ru-RU" sz="2400" spc="-1" strike="noStrike">
              <a:latin typeface="Arial"/>
            </a:endParaRPr>
          </a:p>
        </p:txBody>
      </p:sp>
      <p:sp>
        <p:nvSpPr>
          <p:cNvPr id="90" name="CustomShape 2"/>
          <p:cNvSpPr/>
          <p:nvPr/>
        </p:nvSpPr>
        <p:spPr>
          <a:xfrm>
            <a:off x="122760" y="1149480"/>
            <a:ext cx="11832120" cy="3047040"/>
          </a:xfrm>
          <a:prstGeom prst="flowChartAlternateProcess">
            <a:avLst/>
          </a:prstGeom>
          <a:ln>
            <a:round/>
          </a:ln>
        </p:spPr>
        <p:style>
          <a:lnRef idx="1">
            <a:schemeClr val="accent5"/>
          </a:lnRef>
          <a:fillRef idx="2">
            <a:schemeClr val="accent5"/>
          </a:fillRef>
          <a:effectRef idx="1">
            <a:schemeClr val="accent5"/>
          </a:effectRef>
          <a:fontRef idx="minor"/>
        </p:style>
      </p:sp>
      <p:sp>
        <p:nvSpPr>
          <p:cNvPr id="91" name="CustomShape 3"/>
          <p:cNvSpPr/>
          <p:nvPr/>
        </p:nvSpPr>
        <p:spPr>
          <a:xfrm>
            <a:off x="235440" y="1155960"/>
            <a:ext cx="11682000" cy="2822040"/>
          </a:xfrm>
          <a:prstGeom prst="rect">
            <a:avLst/>
          </a:prstGeom>
          <a:noFill/>
          <a:ln>
            <a:noFill/>
          </a:ln>
        </p:spPr>
        <p:style>
          <a:lnRef idx="0"/>
          <a:fillRef idx="0"/>
          <a:effectRef idx="0"/>
          <a:fontRef idx="minor"/>
        </p:style>
        <p:txBody>
          <a:bodyPr lIns="90000" rIns="90000" tIns="45000" bIns="45000"/>
          <a:p>
            <a:pPr algn="ctr">
              <a:lnSpc>
                <a:spcPct val="100000"/>
              </a:lnSpc>
            </a:pPr>
            <a:r>
              <a:rPr b="1" lang="ru-RU" sz="1200" spc="-1" strike="noStrike">
                <a:solidFill>
                  <a:srgbClr val="ff0000"/>
                </a:solidFill>
                <a:latin typeface="Century Gothic"/>
              </a:rPr>
              <a:t>Незаконное привлечение к трудовой деятельности в РФ ИГ или ЛБГ </a:t>
            </a:r>
            <a:endParaRPr b="0" lang="ru-RU" sz="1200" spc="-1" strike="noStrike">
              <a:latin typeface="Arial"/>
            </a:endParaRPr>
          </a:p>
          <a:p>
            <a:pPr algn="ctr">
              <a:lnSpc>
                <a:spcPct val="100000"/>
              </a:lnSpc>
            </a:pPr>
            <a:endParaRPr b="0" lang="ru-RU" sz="1200" spc="-1" strike="noStrike">
              <a:latin typeface="Arial"/>
            </a:endParaRPr>
          </a:p>
          <a:p>
            <a:pPr>
              <a:lnSpc>
                <a:spcPct val="100000"/>
              </a:lnSpc>
            </a:pPr>
            <a:r>
              <a:rPr b="1" lang="ru-RU" sz="1200" spc="-1" strike="noStrike">
                <a:solidFill>
                  <a:srgbClr val="000000"/>
                </a:solidFill>
                <a:latin typeface="Century Gothic"/>
              </a:rPr>
              <a:t>1.</a:t>
            </a:r>
            <a:r>
              <a:rPr b="0" lang="ru-RU" sz="1200" spc="-1" strike="noStrike">
                <a:solidFill>
                  <a:srgbClr val="000000"/>
                </a:solidFill>
                <a:latin typeface="Century Gothic"/>
              </a:rPr>
              <a:t> Нарушение правил привлечения ИГ или ЛБГ к трудовой деятельности, осуществляемой на торговых объектах (в том числе в торговых комплексах), производственного, складского, торгового, служебного, подсобного или иного помещения иностранному гражданину или лицу без гражданства, либо в выдаче ИГ или ЛБГ, незаконно осуществляющим указанную деятельность, разрешения на ее осуществление или в допуске в иной форме к осуществлению указанной деятельности </a:t>
            </a:r>
            <a:r>
              <a:rPr b="0" lang="ru-RU" sz="1200" spc="-1" strike="noStrike" u="sng">
                <a:solidFill>
                  <a:srgbClr val="000000"/>
                </a:solidFill>
                <a:uFillTx/>
                <a:latin typeface="Century Gothic"/>
              </a:rPr>
              <a:t>– </a:t>
            </a:r>
            <a:r>
              <a:rPr b="0" i="1" lang="ru-RU" sz="1200" spc="-1" strike="noStrike" u="sng">
                <a:solidFill>
                  <a:srgbClr val="ff0000"/>
                </a:solidFill>
                <a:uFillTx/>
                <a:latin typeface="Century Gothic"/>
              </a:rPr>
              <a:t>наказывается штрафом на должностных лиц в размере от 45 000 до 50 000 рублей; на лиц, осуществляющих предпринимательскую деятельность без образования юридического лица от 350 000 до 800 000 рублей либо административное приостановление деятельности на срок от 14 до 90 суток; на юридических лиц от 450 000 до 800 000 рублей, либо административное приостановление деятельности на срок от 14 до 90 суток.</a:t>
            </a:r>
            <a:r>
              <a:rPr b="0" i="1" lang="ru-RU" sz="1200" spc="-1" strike="noStrike" u="sng">
                <a:solidFill>
                  <a:srgbClr val="000000"/>
                </a:solidFill>
                <a:uFillTx/>
                <a:latin typeface="Century Gothic"/>
              </a:rPr>
              <a:t> </a:t>
            </a:r>
            <a:endParaRPr b="0" lang="ru-RU" sz="1200" spc="-1" strike="noStrike">
              <a:latin typeface="Arial"/>
            </a:endParaRPr>
          </a:p>
          <a:p>
            <a:pPr>
              <a:lnSpc>
                <a:spcPct val="100000"/>
              </a:lnSpc>
            </a:pPr>
            <a:r>
              <a:rPr b="1" lang="ru-RU" sz="1200" spc="-1" strike="noStrike">
                <a:solidFill>
                  <a:srgbClr val="000000"/>
                </a:solidFill>
                <a:latin typeface="Century Gothic"/>
              </a:rPr>
              <a:t>2.</a:t>
            </a:r>
            <a:r>
              <a:rPr b="0" lang="ru-RU" sz="1200" spc="-1" strike="noStrike">
                <a:solidFill>
                  <a:srgbClr val="000000"/>
                </a:solidFill>
                <a:latin typeface="Century Gothic"/>
              </a:rPr>
              <a:t> </a:t>
            </a:r>
            <a:r>
              <a:rPr b="0" lang="ru-RU" sz="1200" spc="-1" strike="noStrike">
                <a:solidFill>
                  <a:srgbClr val="ffffff"/>
                </a:solidFill>
                <a:latin typeface="Century Gothic"/>
              </a:rPr>
              <a:t> </a:t>
            </a:r>
            <a:r>
              <a:rPr b="0" lang="ru-RU" sz="1200" spc="-1" strike="noStrike">
                <a:solidFill>
                  <a:srgbClr val="000000"/>
                </a:solidFill>
                <a:latin typeface="Century Gothic"/>
              </a:rPr>
              <a:t>Предоставление лицом, торгового места на территории торгового объекта (в том числе торгового комплекса), производственного, складского, торгового, служебного, подсобного или иного помещения другому юридическому лицу или другому лицу,, которые не имеют разрешения на привлечение и использование иностранных работников, но фактически используют труд иностранных работников либо которые привлекают к трудовой деятельности иностранных граждан или лиц без гражданства, не имеющих разрешения на работу или патента, – </a:t>
            </a:r>
            <a:r>
              <a:rPr b="0" i="1" lang="ru-RU" sz="1200" spc="-1" strike="noStrike" u="sng">
                <a:solidFill>
                  <a:srgbClr val="ff0000"/>
                </a:solidFill>
                <a:uFillTx/>
                <a:latin typeface="Century Gothic"/>
              </a:rPr>
              <a:t>наказывается штрафом на должностных лиц в размере от 45 000 до 50 000 рублей; на лиц, осуществляющих предпринимательскую деятельность без образования юридического лица от 350 000 до 800 000 рублей либо административное приостановление деятельности на срок от 14 до 90 суток; на юридических лиц от 450 000 до 800 000 рублей либо административное приостановление деятельности на срок от 14 до 90 суток.</a:t>
            </a:r>
            <a:endParaRPr b="0" lang="ru-RU" sz="1200" spc="-1" strike="noStrike">
              <a:latin typeface="Arial"/>
            </a:endParaRPr>
          </a:p>
        </p:txBody>
      </p:sp>
      <p:sp>
        <p:nvSpPr>
          <p:cNvPr id="92" name="CustomShape 4"/>
          <p:cNvSpPr/>
          <p:nvPr/>
        </p:nvSpPr>
        <p:spPr>
          <a:xfrm>
            <a:off x="122760" y="4311000"/>
            <a:ext cx="11832120" cy="2419920"/>
          </a:xfrm>
          <a:prstGeom prst="flowChartAlternateProcess">
            <a:avLst/>
          </a:prstGeom>
          <a:ln>
            <a:round/>
          </a:ln>
        </p:spPr>
        <p:style>
          <a:lnRef idx="1">
            <a:schemeClr val="accent5"/>
          </a:lnRef>
          <a:fillRef idx="2">
            <a:schemeClr val="accent5"/>
          </a:fillRef>
          <a:effectRef idx="1">
            <a:schemeClr val="accent5"/>
          </a:effectRef>
          <a:fontRef idx="minor"/>
        </p:style>
      </p:sp>
      <p:sp>
        <p:nvSpPr>
          <p:cNvPr id="93" name="CustomShape 5"/>
          <p:cNvSpPr/>
          <p:nvPr/>
        </p:nvSpPr>
        <p:spPr>
          <a:xfrm>
            <a:off x="198000" y="4311000"/>
            <a:ext cx="11757240" cy="2645640"/>
          </a:xfrm>
          <a:prstGeom prst="rect">
            <a:avLst/>
          </a:prstGeom>
          <a:noFill/>
          <a:ln>
            <a:noFill/>
          </a:ln>
        </p:spPr>
        <p:style>
          <a:lnRef idx="0"/>
          <a:fillRef idx="0"/>
          <a:effectRef idx="0"/>
          <a:fontRef idx="minor"/>
        </p:style>
        <p:txBody>
          <a:bodyPr lIns="90000" rIns="90000" tIns="45000" bIns="45000"/>
          <a:p>
            <a:pPr algn="ctr">
              <a:lnSpc>
                <a:spcPct val="100000"/>
              </a:lnSpc>
            </a:pPr>
            <a:r>
              <a:rPr b="1" lang="ru-RU" sz="1200" spc="-1" strike="noStrike">
                <a:solidFill>
                  <a:srgbClr val="ff0000"/>
                </a:solidFill>
                <a:latin typeface="Century Gothic"/>
              </a:rPr>
              <a:t>Несоблюдение установленных в соответствии с федеральным законом в отношении ИГ, ЛБГ и иностранных организаций ограничений на осуществление отдельных видов деятельности</a:t>
            </a:r>
            <a:endParaRPr b="0" lang="ru-RU" sz="1200" spc="-1" strike="noStrike">
              <a:latin typeface="Arial"/>
            </a:endParaRPr>
          </a:p>
          <a:p>
            <a:pPr algn="ctr">
              <a:lnSpc>
                <a:spcPct val="100000"/>
              </a:lnSpc>
            </a:pPr>
            <a:endParaRPr b="0" lang="ru-RU" sz="1200" spc="-1" strike="noStrike">
              <a:latin typeface="Arial"/>
            </a:endParaRPr>
          </a:p>
          <a:p>
            <a:pPr>
              <a:lnSpc>
                <a:spcPct val="100000"/>
              </a:lnSpc>
            </a:pPr>
            <a:r>
              <a:rPr b="1" lang="ru-RU" sz="1200" spc="-1" strike="noStrike">
                <a:solidFill>
                  <a:srgbClr val="000000"/>
                </a:solidFill>
                <a:latin typeface="Century Gothic"/>
              </a:rPr>
              <a:t>1.</a:t>
            </a:r>
            <a:r>
              <a:rPr b="0" lang="ru-RU" sz="1200" spc="-1" strike="noStrike">
                <a:solidFill>
                  <a:srgbClr val="ffffff"/>
                </a:solidFill>
                <a:latin typeface="Century Gothic"/>
              </a:rPr>
              <a:t> </a:t>
            </a:r>
            <a:r>
              <a:rPr b="0" lang="ru-RU" sz="1200" spc="-1" strike="noStrike">
                <a:solidFill>
                  <a:srgbClr val="000000"/>
                </a:solidFill>
                <a:latin typeface="Century Gothic"/>
              </a:rPr>
              <a:t>Несоблюдение работодателем или заказчиком работ (услуг) установленных в соответствии с федеральным законом в отношении иностранных граждан и лиц без гражданства ограничений на осуществление отдельных видов деятельности </a:t>
            </a:r>
            <a:r>
              <a:rPr b="0" lang="ru-RU" sz="1200" spc="-1" strike="noStrike" u="sng">
                <a:solidFill>
                  <a:srgbClr val="000000"/>
                </a:solidFill>
                <a:uFillTx/>
                <a:latin typeface="Century Gothic"/>
              </a:rPr>
              <a:t>– </a:t>
            </a:r>
            <a:r>
              <a:rPr b="0" i="1" lang="ru-RU" sz="1200" spc="-1" strike="noStrike" u="sng">
                <a:solidFill>
                  <a:srgbClr val="ff0000"/>
                </a:solidFill>
                <a:uFillTx/>
                <a:latin typeface="Century Gothic"/>
              </a:rPr>
              <a:t>наказывается штрафом на граждан в размере от 2000 до 4000 рублей; на должностных лиц в размере от 45 000 до 50 000 рублей; на юр. лиц в размере от 800 000 до 1 000 000 рублей либо административное приостановление деятельности на срок от 14 до 90 суток.</a:t>
            </a:r>
            <a:endParaRPr b="0" lang="ru-RU" sz="1200" spc="-1" strike="noStrike">
              <a:latin typeface="Arial"/>
            </a:endParaRPr>
          </a:p>
          <a:p>
            <a:pPr>
              <a:lnSpc>
                <a:spcPct val="100000"/>
              </a:lnSpc>
            </a:pPr>
            <a:r>
              <a:rPr b="1" lang="ru-RU" sz="1200" spc="-1" strike="noStrike">
                <a:solidFill>
                  <a:srgbClr val="000000"/>
                </a:solidFill>
                <a:latin typeface="Century Gothic"/>
              </a:rPr>
              <a:t>2.</a:t>
            </a:r>
            <a:r>
              <a:rPr b="0" lang="ru-RU" sz="1200" spc="-1" strike="noStrike">
                <a:solidFill>
                  <a:srgbClr val="000000"/>
                </a:solidFill>
                <a:latin typeface="Century Gothic"/>
              </a:rPr>
              <a:t> </a:t>
            </a:r>
            <a:r>
              <a:rPr b="0" lang="ru-RU" sz="1200" spc="-1" strike="noStrike">
                <a:solidFill>
                  <a:srgbClr val="ffffff"/>
                </a:solidFill>
                <a:latin typeface="Century Gothic"/>
              </a:rPr>
              <a:t> </a:t>
            </a:r>
            <a:r>
              <a:rPr b="0" lang="ru-RU" sz="1200" spc="-1" strike="noStrike">
                <a:solidFill>
                  <a:srgbClr val="000000"/>
                </a:solidFill>
                <a:latin typeface="Century Gothic"/>
              </a:rPr>
              <a:t>Несоблюдение иностранным гражданином или лицом без гражданства установленных в соответствии с федеральным законом в отношении иностранных граждан и лиц без гражданства ограничений на осуществление отдельных видов деятельности – </a:t>
            </a:r>
            <a:r>
              <a:rPr b="0" i="1" lang="ru-RU" sz="1200" spc="-1" strike="noStrike" u="sng">
                <a:solidFill>
                  <a:srgbClr val="ff0000"/>
                </a:solidFill>
                <a:uFillTx/>
                <a:latin typeface="Century Gothic"/>
              </a:rPr>
              <a:t>наказывается штрафом в размере от 2000 до 5000 рублей с административным выдворением за пределы Российской Федерации или без такового.</a:t>
            </a:r>
            <a:endParaRPr b="0" lang="ru-RU" sz="1200" spc="-1" strike="noStrike">
              <a:latin typeface="Arial"/>
            </a:endParaRPr>
          </a:p>
          <a:p>
            <a:pPr>
              <a:lnSpc>
                <a:spcPct val="100000"/>
              </a:lnSpc>
            </a:pPr>
            <a:r>
              <a:rPr b="1" lang="ru-RU" sz="1200" spc="-1" strike="noStrike">
                <a:solidFill>
                  <a:srgbClr val="000000"/>
                </a:solidFill>
                <a:latin typeface="Century Gothic"/>
              </a:rPr>
              <a:t>3.</a:t>
            </a:r>
            <a:r>
              <a:rPr b="0" lang="ru-RU" sz="1200" spc="-1" strike="noStrike">
                <a:solidFill>
                  <a:srgbClr val="000000"/>
                </a:solidFill>
                <a:latin typeface="Century Gothic"/>
              </a:rPr>
              <a:t> Несоблюдение иностранным юридическим лицом, его филиалом или представительством установленных в соответствии с федеральным законом в отношении иностранных организаций ограничений на осуществление отдельных видов деятельности – </a:t>
            </a:r>
            <a:r>
              <a:rPr b="0" i="1" lang="ru-RU" sz="1200" spc="-1" strike="noStrike" u="sng">
                <a:solidFill>
                  <a:srgbClr val="ff0000"/>
                </a:solidFill>
                <a:uFillTx/>
                <a:latin typeface="Century Gothic"/>
              </a:rPr>
              <a:t>наказывается штрафом в размере от 800 000 до 1 000 000 рублей либо административное приостановление деятельности на срок от 14 до 90 суток.</a:t>
            </a:r>
            <a:endParaRPr b="0" lang="ru-RU" sz="1200" spc="-1" strike="noStrike">
              <a:latin typeface="Arial"/>
            </a:endParaRPr>
          </a:p>
          <a:p>
            <a:pPr>
              <a:lnSpc>
                <a:spcPct val="100000"/>
              </a:lnSpc>
            </a:pPr>
            <a:endParaRPr b="0" lang="ru-RU" sz="1200" spc="-1" strike="noStrike">
              <a:latin typeface="Arial"/>
            </a:endParaRPr>
          </a:p>
        </p:txBody>
      </p:sp>
      <p:pic>
        <p:nvPicPr>
          <p:cNvPr id="94" name="Рисунок 8" descr=""/>
          <p:cNvPicPr/>
          <p:nvPr/>
        </p:nvPicPr>
        <p:blipFill>
          <a:blip r:embed="rId1"/>
          <a:stretch/>
        </p:blipFill>
        <p:spPr>
          <a:xfrm>
            <a:off x="10067400" y="-331560"/>
            <a:ext cx="1428480" cy="1797120"/>
          </a:xfrm>
          <a:prstGeom prst="rect">
            <a:avLst/>
          </a:prstGeom>
          <a:ln>
            <a:noFill/>
          </a:ln>
          <a:effectLst>
            <a:outerShdw algn="tl" blurRad="50800" dir="2700000" dist="37674" rotWithShape="0">
              <a:srgbClr val="000000">
                <a:alpha val="40000"/>
              </a:srgbClr>
            </a:outerShdw>
          </a:effectLst>
        </p:spPr>
      </p:pic>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Ion</Template>
  <TotalTime>1225</TotalTime>
  <Application>LibreOffice/6.1.3.2$Windows_x86 LibreOffice_project/86daf60bf00efa86ad547e59e09d6bb77c699acb</Application>
  <Words>897</Words>
  <Paragraphs>72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2019-11-29T08:56:48Z</dcterms:created>
  <dc:creator>Бондаренко Владлен Андреевич</dc:creator>
  <dc:description/>
  <dc:language>ru-RU</dc:language>
  <cp:lastModifiedBy/>
  <dcterms:modified xsi:type="dcterms:W3CDTF">2021-12-02T10:38:01Z</dcterms:modified>
  <cp:revision>153</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Широкоэкранный</vt:lpwstr>
  </property>
  <property fmtid="{D5CDD505-2E9C-101B-9397-08002B2CF9AE}" pid="9" name="ScaleCrop">
    <vt:bool>0</vt:bool>
  </property>
  <property fmtid="{D5CDD505-2E9C-101B-9397-08002B2CF9AE}" pid="10" name="ShareDoc">
    <vt:bool>0</vt:bool>
  </property>
  <property fmtid="{D5CDD505-2E9C-101B-9397-08002B2CF9AE}" pid="11" name="Slides">
    <vt:i4>5</vt:i4>
  </property>
</Properties>
</file>